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87" r:id="rId3"/>
    <p:sldId id="268" r:id="rId4"/>
    <p:sldId id="271" r:id="rId5"/>
    <p:sldId id="269" r:id="rId6"/>
    <p:sldId id="270" r:id="rId7"/>
    <p:sldId id="304" r:id="rId8"/>
    <p:sldId id="305" r:id="rId9"/>
    <p:sldId id="306" r:id="rId10"/>
    <p:sldId id="307" r:id="rId11"/>
    <p:sldId id="258" r:id="rId12"/>
    <p:sldId id="308" r:id="rId13"/>
    <p:sldId id="310" r:id="rId14"/>
    <p:sldId id="276" r:id="rId15"/>
    <p:sldId id="332" r:id="rId16"/>
    <p:sldId id="273" r:id="rId17"/>
    <p:sldId id="313" r:id="rId18"/>
    <p:sldId id="314" r:id="rId19"/>
    <p:sldId id="259" r:id="rId20"/>
    <p:sldId id="315" r:id="rId21"/>
    <p:sldId id="333" r:id="rId22"/>
    <p:sldId id="263" r:id="rId23"/>
    <p:sldId id="390" r:id="rId24"/>
    <p:sldId id="391" r:id="rId25"/>
    <p:sldId id="262" r:id="rId26"/>
    <p:sldId id="260" r:id="rId27"/>
    <p:sldId id="265" r:id="rId28"/>
    <p:sldId id="264" r:id="rId29"/>
    <p:sldId id="266" r:id="rId30"/>
    <p:sldId id="267" r:id="rId31"/>
    <p:sldId id="334" r:id="rId32"/>
    <p:sldId id="335" r:id="rId33"/>
    <p:sldId id="336" r:id="rId34"/>
    <p:sldId id="261" r:id="rId35"/>
    <p:sldId id="337" r:id="rId36"/>
    <p:sldId id="338" r:id="rId37"/>
    <p:sldId id="359" r:id="rId38"/>
    <p:sldId id="393" r:id="rId39"/>
    <p:sldId id="339" r:id="rId40"/>
    <p:sldId id="360" r:id="rId41"/>
    <p:sldId id="361" r:id="rId42"/>
    <p:sldId id="367" r:id="rId43"/>
    <p:sldId id="368" r:id="rId44"/>
    <p:sldId id="369" r:id="rId45"/>
    <p:sldId id="370" r:id="rId46"/>
    <p:sldId id="371" r:id="rId47"/>
    <p:sldId id="372" r:id="rId48"/>
    <p:sldId id="373" r:id="rId49"/>
    <p:sldId id="374" r:id="rId50"/>
    <p:sldId id="327" r:id="rId51"/>
    <p:sldId id="326" r:id="rId52"/>
    <p:sldId id="328" r:id="rId53"/>
    <p:sldId id="329" r:id="rId54"/>
    <p:sldId id="392" r:id="rId55"/>
    <p:sldId id="375" r:id="rId56"/>
    <p:sldId id="376" r:id="rId57"/>
    <p:sldId id="381" r:id="rId58"/>
    <p:sldId id="382" r:id="rId59"/>
    <p:sldId id="383" r:id="rId60"/>
    <p:sldId id="384" r:id="rId61"/>
    <p:sldId id="385" r:id="rId62"/>
    <p:sldId id="387" r:id="rId63"/>
    <p:sldId id="386" r:id="rId64"/>
    <p:sldId id="388"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196" autoAdjust="0"/>
  </p:normalViewPr>
  <p:slideViewPr>
    <p:cSldViewPr snapToGrid="0">
      <p:cViewPr varScale="1">
        <p:scale>
          <a:sx n="98" d="100"/>
          <a:sy n="98" d="100"/>
        </p:scale>
        <p:origin x="10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错误点：摄像机坐标为（-0.2，-0.4，</a:t>
            </a:r>
            <a:r>
              <a:rPr lang="en-US" altLang="zh-CN" dirty="0"/>
              <a:t>-0.6</a:t>
            </a:r>
            <a:r>
              <a:rPr lang="zh-CN" altLang="en-US"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错误点：计算子集</a:t>
            </a:r>
            <a:r>
              <a:rPr lang="en-US" altLang="zh-CN" dirty="0"/>
              <a:t>S</a:t>
            </a:r>
            <a:r>
              <a:rPr lang="zh-CN" altLang="en-US" dirty="0"/>
              <a:t>、子集</a:t>
            </a:r>
            <a:r>
              <a:rPr lang="en-US" altLang="zh-CN" dirty="0"/>
              <a:t>T</a:t>
            </a:r>
            <a:r>
              <a:rPr lang="zh-CN" altLang="en-US" dirty="0"/>
              <a:t>内部的连通性</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错误点：角度方向反了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81457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离散形式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23545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C=14394075.4</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052140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p:cNvSpPr/>
          <p:nvPr userDrawn="1"/>
        </p:nvSpPr>
        <p:spPr>
          <a:xfrm>
            <a:off x="0" y="1777285"/>
            <a:ext cx="9144000" cy="20992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Date Placeholder 3"/>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787A21-0BFD-4F26-8925-BF1D2643DAC9}" type="slidenum">
              <a:rPr lang="zh-CN" altLang="en-US" smtClean="0"/>
              <a:t>‹#›</a:t>
            </a:fld>
            <a:endParaRPr lang="zh-CN" altLang="en-US"/>
          </a:p>
        </p:txBody>
      </p:sp>
      <p:pic>
        <p:nvPicPr>
          <p:cNvPr id="8" name="Picture 6" descr="科大图标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82639" y="443205"/>
            <a:ext cx="486092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657350" y="275114"/>
            <a:ext cx="7293465" cy="1194929"/>
          </a:xfrm>
        </p:spPr>
        <p:txBody>
          <a:bodyPr>
            <a:normAutofit/>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705232"/>
            <a:ext cx="7886700" cy="4471731"/>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787A21-0BFD-4F26-8925-BF1D2643DAC9}" type="slidenum">
              <a:rPr lang="zh-CN" altLang="en-US" smtClean="0"/>
              <a:t>‹#›</a:t>
            </a:fld>
            <a:endParaRPr lang="zh-CN" altLang="en-US"/>
          </a:p>
        </p:txBody>
      </p:sp>
      <p:sp>
        <p:nvSpPr>
          <p:cNvPr id="7" name="矩形 6"/>
          <p:cNvSpPr/>
          <p:nvPr userDrawn="1"/>
        </p:nvSpPr>
        <p:spPr>
          <a:xfrm>
            <a:off x="0" y="6486383"/>
            <a:ext cx="9144000" cy="3693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dirty="0">
                <a:solidFill>
                  <a:prstClr val="white"/>
                </a:solidFill>
                <a:latin typeface="宋体" panose="02010600030101010101" pitchFamily="2" charset="-122"/>
                <a:ea typeface="宋体" panose="02010600030101010101" pitchFamily="2" charset="-122"/>
              </a:rPr>
              <a:t>寒武纪深度学习处理器</a:t>
            </a:r>
          </a:p>
        </p:txBody>
      </p:sp>
      <p:sp>
        <p:nvSpPr>
          <p:cNvPr id="8" name="矩形 7"/>
          <p:cNvSpPr/>
          <p:nvPr userDrawn="1"/>
        </p:nvSpPr>
        <p:spPr>
          <a:xfrm>
            <a:off x="0" y="6486383"/>
            <a:ext cx="9144000" cy="3693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00" dirty="0">
                <a:solidFill>
                  <a:prstClr val="white"/>
                </a:solidFill>
                <a:latin typeface="宋体" panose="02010600030101010101" pitchFamily="2" charset="-122"/>
                <a:ea typeface="宋体" panose="02010600030101010101" pitchFamily="2" charset="-122"/>
              </a:rPr>
              <a:t>中国科学技术大学</a:t>
            </a:r>
          </a:p>
        </p:txBody>
      </p:sp>
      <p:sp>
        <p:nvSpPr>
          <p:cNvPr id="9" name="矩形 8"/>
          <p:cNvSpPr/>
          <p:nvPr userDrawn="1"/>
        </p:nvSpPr>
        <p:spPr>
          <a:xfrm flipV="1">
            <a:off x="1712891" y="1236978"/>
            <a:ext cx="7237924" cy="5271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0" name="图片 9" descr="ustcblue.jpg"/>
          <p:cNvPicPr>
            <a:picLocks noChangeAspect="1"/>
          </p:cNvPicPr>
          <p:nvPr userDrawn="1"/>
        </p:nvPicPr>
        <p:blipFill>
          <a:blip r:embed="rId2" cstate="print"/>
          <a:stretch>
            <a:fillRect/>
          </a:stretch>
        </p:blipFill>
        <p:spPr>
          <a:xfrm>
            <a:off x="303631" y="238043"/>
            <a:ext cx="1118111" cy="114966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966604B-6AE9-458F-BE2D-BDE12B98D05A}" type="datetimeFigureOut">
              <a:rPr lang="zh-CN" altLang="en-US" smtClean="0"/>
              <a:t>2022/5/26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787A21-0BFD-4F26-8925-BF1D2643DAC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6604B-6AE9-458F-BE2D-BDE12B98D05A}" type="datetimeFigureOut">
              <a:rPr lang="zh-CN" altLang="en-US" smtClean="0"/>
              <a:t>2022/5/26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87A21-0BFD-4F26-8925-BF1D2643DA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1.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6.png"/><Relationship Id="rId5" Type="http://schemas.openxmlformats.org/officeDocument/2006/relationships/image" Target="../media/image44.w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6.bin"/><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49.png"/><Relationship Id="rId4" Type="http://schemas.openxmlformats.org/officeDocument/2006/relationships/image" Target="../media/image47.wmf"/></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tags" Target="../tags/tag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7.vml"/><Relationship Id="rId5" Type="http://schemas.openxmlformats.org/officeDocument/2006/relationships/image" Target="../media/image59.wmf"/><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685800" y="1867988"/>
            <a:ext cx="7752806" cy="1903231"/>
          </a:xfrm>
        </p:spPr>
        <p:txBody>
          <a:bodyPr>
            <a:normAutofit/>
          </a:bodyPr>
          <a:lstStyle/>
          <a:p>
            <a:pPr algn="ctr">
              <a:lnSpc>
                <a:spcPct val="120000"/>
              </a:lnSpc>
            </a:pPr>
            <a:r>
              <a:rPr lang="en-US" altLang="zh-CN" dirty="0">
                <a:solidFill>
                  <a:schemeClr val="bg1"/>
                </a:solidFill>
                <a:latin typeface="微软雅黑 Light" panose="020B0502040204020203" pitchFamily="34" charset="-122"/>
                <a:ea typeface="微软雅黑 Light" panose="020B0502040204020203" pitchFamily="34" charset="-122"/>
              </a:rPr>
              <a:t>2022</a:t>
            </a:r>
            <a:r>
              <a:rPr lang="zh-CN" altLang="en-US" dirty="0">
                <a:solidFill>
                  <a:schemeClr val="bg1"/>
                </a:solidFill>
                <a:latin typeface="微软雅黑 Light" panose="020B0502040204020203" pitchFamily="34" charset="-122"/>
                <a:ea typeface="微软雅黑 Light" panose="020B0502040204020203" pitchFamily="34" charset="-122"/>
              </a:rPr>
              <a:t>计算机</a:t>
            </a:r>
            <a:r>
              <a:rPr lang="zh-CN" altLang="en-US" dirty="0">
                <a:solidFill>
                  <a:schemeClr val="bg1"/>
                </a:solidFill>
                <a:latin typeface="微软雅黑 Light" panose="020B0502040204020203" pitchFamily="34" charset="-122"/>
                <a:ea typeface="微软雅黑 Light" panose="020B0502040204020203" pitchFamily="34" charset="-122"/>
                <a:sym typeface="+mn-ea"/>
              </a:rPr>
              <a:t>数字图像处理</a:t>
            </a:r>
            <a:r>
              <a:rPr lang="zh-CN" altLang="en-US" dirty="0">
                <a:solidFill>
                  <a:schemeClr val="bg1"/>
                </a:solidFill>
                <a:latin typeface="微软雅黑 Light" panose="020B0502040204020203" pitchFamily="34" charset="-122"/>
                <a:ea typeface="微软雅黑 Light" panose="020B0502040204020203" pitchFamily="34" charset="-122"/>
              </a:rPr>
              <a:t>习题</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4294967295"/>
          </p:nvPr>
        </p:nvSpPr>
        <p:spPr>
          <a:xfrm>
            <a:off x="1143000" y="4176804"/>
            <a:ext cx="6858000" cy="1655762"/>
          </a:xfrm>
        </p:spPr>
        <p:txBody>
          <a:bodyPr/>
          <a:lstStyle/>
          <a:p>
            <a:pPr marL="0" indent="0" algn="ctr">
              <a:buNone/>
            </a:pPr>
            <a:r>
              <a:rPr lang="en-US" altLang="zh-CN" dirty="0">
                <a:latin typeface="微软雅黑 Light" panose="020B0502040204020203" pitchFamily="34" charset="-122"/>
                <a:ea typeface="微软雅黑 Light" panose="020B0502040204020203" pitchFamily="34" charset="-122"/>
              </a:rPr>
              <a:t>2022.5.26</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sz="2400" dirty="0"/>
              <a:t>6</a:t>
            </a:r>
            <a:r>
              <a:rPr sz="2400" dirty="0"/>
              <a:t>. 给出一个失真图上的三角形区域和校正图上与其对应的三角形区域，这两个三角形的顶点作为对应控制点，建立在线性失真情况下相对应的校正几何形变的空间变换式。</a:t>
            </a:r>
          </a:p>
          <a:p>
            <a:pPr marL="0" indent="0">
              <a:buNone/>
            </a:pPr>
            <a:r>
              <a:rPr sz="2400" dirty="0"/>
              <a:t>答：将三角形的三个顶点作为控制点代入下式中：</a:t>
            </a:r>
          </a:p>
          <a:p>
            <a:pPr marL="0" indent="0">
              <a:buNone/>
            </a:pPr>
            <a:r>
              <a:rPr sz="2400" dirty="0"/>
              <a:t>             x’=a1x+a2y+a3</a:t>
            </a:r>
            <a:r>
              <a:rPr lang="zh-CN" sz="2400" dirty="0"/>
              <a:t>，</a:t>
            </a:r>
            <a:r>
              <a:rPr sz="2400" dirty="0"/>
              <a:t>y’=b1x+b2y+b3</a:t>
            </a:r>
          </a:p>
          <a:p>
            <a:pPr marL="0" indent="0">
              <a:buNone/>
            </a:pPr>
            <a:r>
              <a:rPr sz="2400" dirty="0"/>
              <a:t>       可解得6个系数：a1,a2,a3,b1,b2,b3从而确定变换式。</a:t>
            </a:r>
          </a:p>
        </p:txBody>
      </p:sp>
      <p:pic>
        <p:nvPicPr>
          <p:cNvPr id="6" name="图片 5"/>
          <p:cNvPicPr>
            <a:picLocks noChangeAspect="1"/>
          </p:cNvPicPr>
          <p:nvPr/>
        </p:nvPicPr>
        <p:blipFill>
          <a:blip r:embed="rId2"/>
          <a:stretch>
            <a:fillRect/>
          </a:stretch>
        </p:blipFill>
        <p:spPr>
          <a:xfrm>
            <a:off x="460375" y="3886200"/>
            <a:ext cx="7467600" cy="2486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5387957"/>
          </a:xfrm>
        </p:spPr>
        <p:txBody>
          <a:bodyPr>
            <a:normAutofit/>
          </a:bodyPr>
          <a:lstStyle/>
          <a:p>
            <a:pPr marL="0" indent="0">
              <a:buNone/>
            </a:pPr>
            <a:r>
              <a:rPr lang="en-US" altLang="zh-CN" sz="2400" dirty="0"/>
              <a:t>1. </a:t>
            </a:r>
            <a:r>
              <a:rPr lang="zh-CN" altLang="en-US" sz="2400" dirty="0"/>
              <a:t>为什么一般情况下对离散图像的直方图均衡化并不能产生完全平坦的直方图？</a:t>
            </a:r>
            <a:endParaRPr lang="en-US" altLang="zh-CN" sz="2400" dirty="0"/>
          </a:p>
          <a:p>
            <a:pPr marL="0" indent="0">
              <a:lnSpc>
                <a:spcPct val="120000"/>
              </a:lnSpc>
              <a:buNone/>
            </a:pPr>
            <a:r>
              <a:rPr lang="zh-CN" altLang="en-US" sz="2000" dirty="0"/>
              <a:t>答：直方图均衡化方法是一对一或者多对一的映射关系，即原图像的某一灰度级或某几个灰度级只能映射为均衡化图像的一个灰度级，因此不能实现理想的均衡。所以数字图像的直方图均衡化的结果一般不能得到完全均匀分布的直方图，只是近似均衡的直方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5387957"/>
          </a:xfrm>
        </p:spPr>
        <p:txBody>
          <a:bodyPr>
            <a:normAutofit/>
          </a:bodyPr>
          <a:lstStyle/>
          <a:p>
            <a:pPr marL="0" indent="0">
              <a:lnSpc>
                <a:spcPct val="120000"/>
              </a:lnSpc>
              <a:buNone/>
            </a:pPr>
            <a:r>
              <a:rPr lang="en-US" altLang="zh-CN" sz="2400" dirty="0"/>
              <a:t>2. </a:t>
            </a:r>
            <a:r>
              <a:rPr lang="zh-CN" altLang="en-US" sz="2400" dirty="0"/>
              <a:t>设已用直方图均衡化技术对一幅数字图像进行了增强，试证明再用这个方法对所得结果增强并不会改变其结果。</a:t>
            </a:r>
            <a:endParaRPr lang="en-US" altLang="zh-CN" sz="2400" dirty="0"/>
          </a:p>
          <a:p>
            <a:pPr marL="0" indent="0">
              <a:lnSpc>
                <a:spcPct val="120000"/>
              </a:lnSpc>
              <a:buNone/>
            </a:pPr>
            <a:r>
              <a:rPr lang="zh-CN" altLang="en-US" sz="2000" dirty="0"/>
              <a:t>答：从原理上分析，直方图均衡化所用的变换函数为原始图像的累积直方图，均衡化后得到的增强图像的累积直方图除有些项合并外，其余项与原始图像的累积直方图相同。如果再次均衡化，所用的变换函数即为均衡化后得到的增强图像的累积直方图（并不会有新的合并项），所以不会改变其结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3.设一幅图像有如下图(a)所示的直方图，拟对其进行规定直方图变换，所需规定直方图如下图(b)所示，使用SML方法，列表给出直方图规定化计算结果。</a:t>
            </a:r>
            <a:endParaRPr lang="zh-CN" altLang="en-US" sz="1800" dirty="0"/>
          </a:p>
        </p:txBody>
      </p:sp>
      <p:pic>
        <p:nvPicPr>
          <p:cNvPr id="19" name="图片 19"/>
          <p:cNvPicPr>
            <a:picLocks noChangeAspect="1" noChangeArrowheads="1"/>
          </p:cNvPicPr>
          <p:nvPr/>
        </p:nvPicPr>
        <p:blipFill>
          <a:blip r:embed="rId2">
            <a:extLst>
              <a:ext uri="{28A0092B-C50C-407E-A947-70E740481C1C}">
                <a14:useLocalDpi xmlns:a14="http://schemas.microsoft.com/office/drawing/2010/main" val="0"/>
              </a:ext>
            </a:extLst>
          </a:blip>
          <a:srcRect l="14757" t="40765" r="36285" b="32716"/>
          <a:stretch>
            <a:fillRect/>
          </a:stretch>
        </p:blipFill>
        <p:spPr>
          <a:xfrm>
            <a:off x="1255395" y="2872105"/>
            <a:ext cx="6071235" cy="26949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a:t>
            </a:r>
          </a:p>
          <a:p>
            <a:pPr marL="0" indent="0">
              <a:buNone/>
            </a:pPr>
            <a:r>
              <a:rPr lang="en-US" altLang="zh-CN" sz="2000" dirty="0"/>
              <a:t>SML</a:t>
            </a:r>
            <a:r>
              <a:rPr lang="zh-CN" altLang="en-US" sz="2000"/>
              <a:t>映射：</a:t>
            </a:r>
            <a:r>
              <a:rPr lang="en-US" altLang="zh-CN" sz="2000" dirty="0"/>
              <a:t> </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000" dirty="0"/>
              <a:t>思路：</a:t>
            </a:r>
            <a:endParaRPr lang="en-US" altLang="zh-CN" sz="2000" dirty="0"/>
          </a:p>
          <a:p>
            <a:r>
              <a:rPr lang="zh-CN" altLang="en-US" sz="1800" dirty="0"/>
              <a:t>计算输入图像的灰度直方图，并求得该直方图对应的累积概率分布图；</a:t>
            </a:r>
            <a:endParaRPr lang="en-US" altLang="zh-CN" sz="1800" dirty="0"/>
          </a:p>
          <a:p>
            <a:r>
              <a:rPr lang="zh-CN" altLang="en-US" sz="1800" dirty="0"/>
              <a:t>计算规定目标图像的灰度直方图，并求得该直方图对应的累积概率分布图；</a:t>
            </a:r>
            <a:endParaRPr lang="en-US" altLang="zh-CN" sz="1800" dirty="0"/>
          </a:p>
          <a:p>
            <a:r>
              <a:rPr lang="zh-CN" altLang="en-US" sz="1800" dirty="0"/>
              <a:t>将输入图像的累积概率分布图中各个值，在规定目标图像的累积概率分布图上查找与之最接近的值，并将该值对应的灰度级与输入图像的各个值形成查找表；</a:t>
            </a:r>
            <a:endParaRPr lang="en-US" altLang="zh-CN" sz="1800" dirty="0"/>
          </a:p>
          <a:p>
            <a:r>
              <a:rPr lang="zh-CN" altLang="en-US" sz="1800" dirty="0"/>
              <a:t>对输入图像执行查表操作。</a:t>
            </a:r>
          </a:p>
        </p:txBody>
      </p:sp>
      <p:pic>
        <p:nvPicPr>
          <p:cNvPr id="3" name="图片 2"/>
          <p:cNvPicPr>
            <a:picLocks noChangeAspect="1"/>
          </p:cNvPicPr>
          <p:nvPr/>
        </p:nvPicPr>
        <p:blipFill rotWithShape="1">
          <a:blip r:embed="rId2"/>
          <a:srcRect t="1" b="877"/>
          <a:stretch>
            <a:fillRect/>
          </a:stretch>
        </p:blipFill>
        <p:spPr>
          <a:xfrm>
            <a:off x="1818461" y="1924513"/>
            <a:ext cx="6648725" cy="1543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a:t>
            </a:r>
          </a:p>
          <a:p>
            <a:pPr marL="0" indent="0">
              <a:buNone/>
            </a:pPr>
            <a:endParaRPr lang="zh-CN" altLang="en-US" sz="1800" dirty="0"/>
          </a:p>
        </p:txBody>
      </p:sp>
      <p:pic>
        <p:nvPicPr>
          <p:cNvPr id="6" name="图片 5"/>
          <p:cNvPicPr>
            <a:picLocks noChangeAspect="1"/>
          </p:cNvPicPr>
          <p:nvPr/>
        </p:nvPicPr>
        <p:blipFill>
          <a:blip r:embed="rId2"/>
          <a:stretch>
            <a:fillRect/>
          </a:stretch>
        </p:blipFill>
        <p:spPr>
          <a:xfrm>
            <a:off x="1003300" y="1529080"/>
            <a:ext cx="7854950" cy="45434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 </a:t>
            </a:r>
            <a:endParaRPr lang="zh-CN" altLang="en-US" sz="2400" dirty="0"/>
          </a:p>
        </p:txBody>
      </p:sp>
      <p:pic>
        <p:nvPicPr>
          <p:cNvPr id="2" name="图片 1"/>
          <p:cNvPicPr>
            <a:picLocks noChangeAspect="1"/>
          </p:cNvPicPr>
          <p:nvPr/>
        </p:nvPicPr>
        <p:blipFill>
          <a:blip r:embed="rId2"/>
          <a:stretch>
            <a:fillRect/>
          </a:stretch>
        </p:blipFill>
        <p:spPr>
          <a:xfrm>
            <a:off x="962490" y="1857938"/>
            <a:ext cx="7447619" cy="45142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4. 编一个程序实现nn中值滤波器。当模板中心移过图像中每个位置时，设计一种简便地更新中值的方法。（要求给出编程思想）</a:t>
            </a:r>
          </a:p>
          <a:p>
            <a:pPr marL="0" indent="0">
              <a:buNone/>
            </a:pPr>
            <a:r>
              <a:rPr lang="zh-CN" altLang="en-US" sz="2400" dirty="0"/>
              <a:t>答：水平移动模板，每次当模板中心移动过图像中的每个位置时，比较模板移动前最左一列对应的各图像像素值与此时中值的大小来更新中值，再比较模板移动后最右一列对应的各图像像素值与此时中值的大小来更新中值，这样可将n*n次比较排序减少为2n次比较。</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作业二</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endParaRPr lang="zh-CN" altLang="en-US" sz="2400" dirty="0"/>
          </a:p>
        </p:txBody>
      </p:sp>
      <p:pic>
        <p:nvPicPr>
          <p:cNvPr id="2" name="图片 1"/>
          <p:cNvPicPr>
            <a:picLocks noChangeAspect="1"/>
          </p:cNvPicPr>
          <p:nvPr/>
        </p:nvPicPr>
        <p:blipFill>
          <a:blip r:embed="rId2"/>
          <a:stretch>
            <a:fillRect/>
          </a:stretch>
        </p:blipFill>
        <p:spPr>
          <a:xfrm>
            <a:off x="396875" y="142875"/>
            <a:ext cx="7966710" cy="61525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l="3035"/>
          <a:stretch>
            <a:fillRect/>
          </a:stretch>
        </p:blipFill>
        <p:spPr>
          <a:xfrm>
            <a:off x="4043529" y="2493341"/>
            <a:ext cx="4589707" cy="895238"/>
          </a:xfrm>
          <a:prstGeom prst="rect">
            <a:avLst/>
          </a:prstGeom>
        </p:spPr>
      </p:pic>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p:sp>
        <p:nvSpPr>
          <p:cNvPr id="5" name="内容占位符 4"/>
          <p:cNvSpPr>
            <a:spLocks noGrp="1"/>
          </p:cNvSpPr>
          <p:nvPr>
            <p:ph idx="1"/>
          </p:nvPr>
        </p:nvSpPr>
        <p:spPr>
          <a:xfrm>
            <a:off x="514350" y="1470043"/>
            <a:ext cx="8343900" cy="5111731"/>
          </a:xfrm>
        </p:spPr>
        <p:txBody>
          <a:bodyPr>
            <a:normAutofit/>
          </a:bodyPr>
          <a:lstStyle/>
          <a:p>
            <a:pPr marL="0" indent="0">
              <a:buNone/>
            </a:pPr>
            <a:r>
              <a:rPr lang="en-US" altLang="zh-CN" sz="2400" dirty="0"/>
              <a:t>1.</a:t>
            </a:r>
          </a:p>
          <a:p>
            <a:pPr marL="0" indent="0">
              <a:buNone/>
            </a:pPr>
            <a:endParaRPr lang="en-US" altLang="zh-CN" dirty="0"/>
          </a:p>
          <a:p>
            <a:pPr marL="0" indent="0">
              <a:buNone/>
            </a:pPr>
            <a:r>
              <a:rPr lang="zh-CN" altLang="en-US" sz="1800" dirty="0"/>
              <a:t>证明：先证明第一个公式成立，根据</a:t>
            </a:r>
            <a:endParaRPr lang="en-US" altLang="zh-CN" sz="1800" dirty="0"/>
          </a:p>
          <a:p>
            <a:pPr marL="0" indent="0">
              <a:buNone/>
            </a:pPr>
            <a:r>
              <a:rPr lang="zh-CN" altLang="en-US" sz="1800" dirty="0"/>
              <a:t>二维傅里叶变换的离散形式公式：</a:t>
            </a:r>
            <a:endParaRPr lang="en-US" altLang="zh-CN" sz="1800" dirty="0"/>
          </a:p>
          <a:p>
            <a:pPr marL="0" indent="0">
              <a:buNone/>
            </a:pPr>
            <a:endParaRPr lang="en-US" altLang="zh-CN" sz="1800" dirty="0"/>
          </a:p>
          <a:p>
            <a:pPr marL="0" indent="0">
              <a:buNone/>
            </a:pPr>
            <a:r>
              <a:rPr lang="zh-CN" altLang="en-US" sz="1800" dirty="0"/>
              <a:t>将左式代入傅里叶变换公式得：</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9" name="图片 8"/>
          <p:cNvPicPr>
            <a:picLocks noChangeAspect="1"/>
          </p:cNvPicPr>
          <p:nvPr/>
        </p:nvPicPr>
        <p:blipFill>
          <a:blip r:embed="rId4"/>
          <a:stretch>
            <a:fillRect/>
          </a:stretch>
        </p:blipFill>
        <p:spPr>
          <a:xfrm>
            <a:off x="1143341" y="1365268"/>
            <a:ext cx="5800377" cy="939782"/>
          </a:xfrm>
          <a:prstGeom prst="rect">
            <a:avLst/>
          </a:prstGeom>
        </p:spPr>
      </p:pic>
      <p:pic>
        <p:nvPicPr>
          <p:cNvPr id="11" name="图片 10"/>
          <p:cNvPicPr>
            <a:picLocks noChangeAspect="1"/>
          </p:cNvPicPr>
          <p:nvPr/>
        </p:nvPicPr>
        <p:blipFill>
          <a:blip r:embed="rId5"/>
          <a:stretch>
            <a:fillRect/>
          </a:stretch>
        </p:blipFill>
        <p:spPr>
          <a:xfrm>
            <a:off x="1029335" y="3943204"/>
            <a:ext cx="7313930" cy="21001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作业一</a:t>
            </a:r>
            <a:br>
              <a:rPr lang="zh-CN" altLang="en-US" dirty="0"/>
            </a:br>
            <a:endParaRPr lang="zh-CN" altLang="en-US" dirty="0"/>
          </a:p>
        </p:txBody>
      </p:sp>
      <p:sp>
        <p:nvSpPr>
          <p:cNvPr id="3" name="内容占位符 2"/>
          <p:cNvSpPr>
            <a:spLocks noGrp="1"/>
          </p:cNvSpPr>
          <p:nvPr>
            <p:ph idx="1"/>
          </p:nvPr>
        </p:nvSpPr>
        <p:spPr>
          <a:xfrm>
            <a:off x="628650" y="1434087"/>
            <a:ext cx="7886700" cy="4471731"/>
          </a:xfrm>
        </p:spPr>
        <p:txBody>
          <a:bodyPr/>
          <a:lstStyle/>
          <a:p>
            <a:pPr marL="0" lvl="1"/>
            <a:r>
              <a:rPr lang="en-US" sz="2800" dirty="0">
                <a:sym typeface="+mn-ea"/>
              </a:rPr>
              <a:t>1.</a:t>
            </a:r>
            <a:r>
              <a:rPr sz="2800" dirty="0">
                <a:sym typeface="+mn-ea"/>
              </a:rPr>
              <a:t>空间点(1,2,3)</a:t>
            </a:r>
            <a:r>
              <a:rPr sz="2800" dirty="0" err="1">
                <a:sym typeface="+mn-ea"/>
              </a:rPr>
              <a:t>经</a:t>
            </a:r>
            <a:r>
              <a:rPr lang="en-US" altLang="zh-CN" sz="2800" dirty="0" err="1">
                <a:sym typeface="+mn-ea"/>
              </a:rPr>
              <a:t>λ</a:t>
            </a:r>
            <a:r>
              <a:rPr sz="2800" dirty="0">
                <a:sym typeface="+mn-ea"/>
              </a:rPr>
              <a:t>=0.5的镜头透视后的摄像机坐标和图像平面坐标应是什么?</a:t>
            </a:r>
          </a:p>
          <a:p>
            <a:pPr marL="0" lvl="1"/>
            <a:r>
              <a:rPr lang="zh-CN" sz="2800" dirty="0">
                <a:sym typeface="+mn-ea"/>
              </a:rPr>
              <a:t>答：摄像机坐标(xx,yy,zz)与图像平面坐标之间（x,y,z）的关系是xx = x; yy = y, z =0;摄像机坐标为：(-0.2, -0.4, </a:t>
            </a:r>
            <a:r>
              <a:rPr lang="en-US" altLang="zh-CN" sz="2800" dirty="0">
                <a:sym typeface="+mn-ea"/>
              </a:rPr>
              <a:t>0</a:t>
            </a:r>
            <a:r>
              <a:rPr lang="zh-CN" sz="2800" dirty="0">
                <a:sym typeface="+mn-ea"/>
              </a:rPr>
              <a:t>)，图像平面坐标为(-0.2, -0.4)</a:t>
            </a:r>
          </a:p>
          <a:p>
            <a:pPr marL="0" lvl="1"/>
            <a:endParaRPr sz="2800" dirty="0">
              <a:sym typeface="+mn-ea"/>
            </a:endParaRPr>
          </a:p>
          <a:p>
            <a:endParaRPr lang="zh-CN" altLang="en-US" dirty="0"/>
          </a:p>
        </p:txBody>
      </p:sp>
      <p:pic>
        <p:nvPicPr>
          <p:cNvPr id="4" name="图片 3"/>
          <p:cNvPicPr>
            <a:picLocks noChangeAspect="1"/>
          </p:cNvPicPr>
          <p:nvPr>
            <p:custDataLst>
              <p:tags r:id="rId1"/>
            </p:custDataLst>
          </p:nvPr>
        </p:nvPicPr>
        <p:blipFill>
          <a:blip r:embed="rId4"/>
          <a:stretch>
            <a:fillRect/>
          </a:stretch>
        </p:blipFill>
        <p:spPr>
          <a:xfrm>
            <a:off x="5100320" y="3607435"/>
            <a:ext cx="3855720" cy="2469515"/>
          </a:xfrm>
          <a:prstGeom prst="rect">
            <a:avLst/>
          </a:prstGeom>
        </p:spPr>
      </p:pic>
      <p:pic>
        <p:nvPicPr>
          <p:cNvPr id="20" name="图片 20"/>
          <p:cNvPicPr>
            <a:picLocks noChangeAspect="1"/>
          </p:cNvPicPr>
          <p:nvPr/>
        </p:nvPicPr>
        <p:blipFill>
          <a:blip r:embed="rId5"/>
          <a:stretch>
            <a:fillRect/>
          </a:stretch>
        </p:blipFill>
        <p:spPr>
          <a:xfrm>
            <a:off x="137160" y="3607435"/>
            <a:ext cx="4963160" cy="2298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p:sp>
        <p:nvSpPr>
          <p:cNvPr id="5" name="内容占位符 4"/>
          <p:cNvSpPr>
            <a:spLocks noGrp="1"/>
          </p:cNvSpPr>
          <p:nvPr>
            <p:ph idx="1"/>
          </p:nvPr>
        </p:nvSpPr>
        <p:spPr>
          <a:xfrm>
            <a:off x="514350" y="1470043"/>
            <a:ext cx="8343900" cy="5111731"/>
          </a:xfrm>
        </p:spPr>
        <p:txBody>
          <a:bodyPr>
            <a:normAutofit/>
          </a:bodyPr>
          <a:lstStyle/>
          <a:p>
            <a:pPr marL="0" indent="0">
              <a:buNone/>
            </a:pPr>
            <a:r>
              <a:rPr lang="en-US" altLang="zh-CN" sz="2400" dirty="0"/>
              <a:t>1.</a:t>
            </a:r>
          </a:p>
          <a:p>
            <a:pPr marL="0" indent="0">
              <a:buNone/>
            </a:pPr>
            <a:endParaRPr lang="en-US" altLang="zh-CN" dirty="0"/>
          </a:p>
          <a:p>
            <a:pPr marL="0" indent="0">
              <a:buNone/>
            </a:pPr>
            <a:r>
              <a:rPr lang="zh-CN" altLang="en-US" sz="1800" dirty="0"/>
              <a:t>证明：先证明第一个公式成立，根据</a:t>
            </a:r>
            <a:endParaRPr lang="en-US" altLang="zh-CN" sz="1800" dirty="0"/>
          </a:p>
          <a:p>
            <a:pPr marL="0" indent="0">
              <a:buNone/>
            </a:pPr>
            <a:r>
              <a:rPr lang="zh-CN" altLang="en-US" sz="1800" dirty="0"/>
              <a:t>二维傅里叶变换的离散形式公式：</a:t>
            </a:r>
            <a:endParaRPr lang="en-US" altLang="zh-CN" sz="1800" dirty="0"/>
          </a:p>
          <a:p>
            <a:pPr marL="0" indent="0">
              <a:buNone/>
            </a:pPr>
            <a:endParaRPr lang="en-US" altLang="zh-CN" sz="1800" dirty="0"/>
          </a:p>
          <a:p>
            <a:pPr marL="0" indent="0">
              <a:buNone/>
            </a:pPr>
            <a:r>
              <a:rPr lang="zh-CN" altLang="en-US" sz="1800" dirty="0"/>
              <a:t>将左式代入傅里叶变换公式得：</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9" name="图片 8"/>
          <p:cNvPicPr>
            <a:picLocks noChangeAspect="1"/>
          </p:cNvPicPr>
          <p:nvPr/>
        </p:nvPicPr>
        <p:blipFill>
          <a:blip r:embed="rId3"/>
          <a:stretch>
            <a:fillRect/>
          </a:stretch>
        </p:blipFill>
        <p:spPr>
          <a:xfrm>
            <a:off x="1143341" y="1365268"/>
            <a:ext cx="5800377" cy="939782"/>
          </a:xfrm>
          <a:prstGeom prst="rect">
            <a:avLst/>
          </a:prstGeom>
        </p:spPr>
      </p:pic>
      <p:graphicFrame>
        <p:nvGraphicFramePr>
          <p:cNvPr id="2" name="对象 1"/>
          <p:cNvGraphicFramePr/>
          <p:nvPr/>
        </p:nvGraphicFramePr>
        <p:xfrm>
          <a:off x="1056005" y="4078605"/>
          <a:ext cx="6912610" cy="1873250"/>
        </p:xfrm>
        <a:graphic>
          <a:graphicData uri="http://schemas.openxmlformats.org/presentationml/2006/ole">
            <mc:AlternateContent xmlns:mc="http://schemas.openxmlformats.org/markup-compatibility/2006">
              <mc:Choice xmlns:v="urn:schemas-microsoft-com:vml" Requires="v">
                <p:oleObj spid="_x0000_s1070" r:id="rId4" imgW="4102100" imgH="1371600" progId="Equation.DSMT4">
                  <p:embed/>
                </p:oleObj>
              </mc:Choice>
              <mc:Fallback>
                <p:oleObj r:id="rId4" imgW="4102100" imgH="1371600" progId="Equation.DSMT4">
                  <p:embed/>
                  <p:pic>
                    <p:nvPicPr>
                      <p:cNvPr id="0" name="图片 6"/>
                      <p:cNvPicPr/>
                      <p:nvPr/>
                    </p:nvPicPr>
                    <p:blipFill>
                      <a:blip r:embed="rId5"/>
                      <a:stretch>
                        <a:fillRect/>
                      </a:stretch>
                    </p:blipFill>
                    <p:spPr>
                      <a:xfrm>
                        <a:off x="1056005" y="4078605"/>
                        <a:ext cx="6912610" cy="1873250"/>
                      </a:xfrm>
                      <a:prstGeom prst="rect">
                        <a:avLst/>
                      </a:prstGeom>
                    </p:spPr>
                  </p:pic>
                </p:oleObj>
              </mc:Fallback>
            </mc:AlternateContent>
          </a:graphicData>
        </a:graphic>
      </p:graphicFrame>
      <p:pic>
        <p:nvPicPr>
          <p:cNvPr id="3" name="图片 2"/>
          <p:cNvPicPr>
            <a:picLocks noChangeAspect="1"/>
          </p:cNvPicPr>
          <p:nvPr/>
        </p:nvPicPr>
        <p:blipFill>
          <a:blip r:embed="rId6"/>
          <a:stretch>
            <a:fillRect/>
          </a:stretch>
        </p:blipFill>
        <p:spPr>
          <a:xfrm>
            <a:off x="4085590" y="2798445"/>
            <a:ext cx="4491355" cy="927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 </a:t>
                </a:r>
                <a:r>
                  <a:rPr lang="zh-CN" altLang="en-US" sz="2400" dirty="0"/>
                  <a:t>证明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的自相关函数的傅里叶变换就是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的功率谱</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𝐹</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e>
                      <m:sup>
                        <m:r>
                          <a:rPr lang="en-US" altLang="zh-CN" sz="2400" b="0" i="1" dirty="0" smtClean="0">
                            <a:latin typeface="Cambria Math" panose="02040503050406030204" pitchFamily="18" charset="0"/>
                          </a:rPr>
                          <m:t>2</m:t>
                        </m:r>
                      </m:sup>
                    </m:sSup>
                    <m:r>
                      <a:rPr lang="en-US" altLang="zh-CN" sz="2400" i="1" dirty="0" smtClean="0">
                        <a:latin typeface="Cambria Math" panose="02040503050406030204" pitchFamily="18" charset="0"/>
                      </a:rPr>
                      <m:t> </m:t>
                    </m:r>
                    <m:r>
                      <a:rPr lang="zh-CN" altLang="en-US" sz="2400" i="1" dirty="0">
                        <a:latin typeface="Cambria Math" panose="02040503050406030204" pitchFamily="18" charset="0"/>
                      </a:rPr>
                      <m:t>。</m:t>
                    </m:r>
                  </m:oMath>
                </a14:m>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2172335" y="5245735"/>
            <a:ext cx="5534025" cy="1323975"/>
          </a:xfrm>
          <a:prstGeom prst="rect">
            <a:avLst/>
          </a:prstGeom>
        </p:spPr>
      </p:pic>
      <p:pic>
        <p:nvPicPr>
          <p:cNvPr id="2" name="图片 1"/>
          <p:cNvPicPr>
            <a:picLocks noChangeAspect="1"/>
          </p:cNvPicPr>
          <p:nvPr/>
        </p:nvPicPr>
        <p:blipFill>
          <a:blip r:embed="rId4"/>
          <a:stretch>
            <a:fillRect/>
          </a:stretch>
        </p:blipFill>
        <p:spPr>
          <a:xfrm>
            <a:off x="2141220" y="1832610"/>
            <a:ext cx="5090160" cy="3340735"/>
          </a:xfrm>
          <a:prstGeom prst="rect">
            <a:avLst/>
          </a:prstGeom>
        </p:spPr>
      </p:pic>
      <p:sp>
        <p:nvSpPr>
          <p:cNvPr id="3" name="文本框 2"/>
          <p:cNvSpPr txBox="1"/>
          <p:nvPr/>
        </p:nvSpPr>
        <p:spPr>
          <a:xfrm>
            <a:off x="621665" y="2474595"/>
            <a:ext cx="1271905" cy="2030095"/>
          </a:xfrm>
          <a:prstGeom prst="rect">
            <a:avLst/>
          </a:prstGeom>
          <a:noFill/>
        </p:spPr>
        <p:txBody>
          <a:bodyPr wrap="square" rtlCol="0">
            <a:spAutoFit/>
          </a:bodyPr>
          <a:lstStyle/>
          <a:p>
            <a:r>
              <a:rPr lang="zh-CN" altLang="en-US" dirty="0"/>
              <a:t>注意</a:t>
            </a:r>
            <a:r>
              <a:rPr lang="en-US" altLang="zh-CN" dirty="0"/>
              <a:t>2</a:t>
            </a:r>
            <a:r>
              <a:rPr lang="zh-CN" altLang="en-US" dirty="0"/>
              <a:t>个周期为</a:t>
            </a:r>
            <a:r>
              <a:rPr lang="en-US" altLang="zh-CN" dirty="0"/>
              <a:t>N</a:t>
            </a:r>
            <a:r>
              <a:rPr lang="zh-CN" altLang="en-US" dirty="0"/>
              <a:t>的函数进行卷积，其结果的周期会变成</a:t>
            </a:r>
            <a:r>
              <a:rPr lang="en-US" altLang="zh-CN" dirty="0"/>
              <a:t>2N-1.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 </a:t>
                </a:r>
                <a:r>
                  <a:rPr lang="zh-CN" altLang="en-US" sz="2400" dirty="0"/>
                  <a:t>证明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的自相关函数的傅里叶变换就是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的功率谱</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𝐹</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e>
                      <m:sup>
                        <m:r>
                          <a:rPr lang="en-US" altLang="zh-CN" sz="2400" b="0" i="1" dirty="0" smtClean="0">
                            <a:latin typeface="Cambria Math" panose="02040503050406030204" pitchFamily="18" charset="0"/>
                          </a:rPr>
                          <m:t>2</m:t>
                        </m:r>
                      </m:sup>
                    </m:sSup>
                    <m:r>
                      <a:rPr lang="en-US" altLang="zh-CN" sz="2400" i="1" dirty="0" smtClean="0">
                        <a:latin typeface="Cambria Math" panose="02040503050406030204" pitchFamily="18" charset="0"/>
                      </a:rPr>
                      <m:t> </m:t>
                    </m:r>
                    <m:r>
                      <a:rPr lang="zh-CN" altLang="en-US" sz="2400" i="1" dirty="0">
                        <a:latin typeface="Cambria Math" panose="02040503050406030204" pitchFamily="18" charset="0"/>
                      </a:rPr>
                      <m:t>。</m:t>
                    </m:r>
                  </m:oMath>
                </a14:m>
                <a:endParaRPr lang="en-US" altLang="zh-CN" sz="2400" dirty="0"/>
              </a:p>
              <a:p>
                <a:pPr marL="0" indent="0">
                  <a:buNone/>
                </a:pPr>
                <a:r>
                  <a:rPr lang="zh-CN" altLang="en-US" sz="2000" dirty="0"/>
                  <a:t>相关定理：</a:t>
                </a:r>
                <a:endParaRPr lang="en-US" altLang="zh-CN" sz="2000" dirty="0"/>
              </a:p>
              <a:p>
                <a:pPr marL="0" indent="0">
                  <a:buNone/>
                </a:pPr>
                <a:endParaRPr lang="en-US" altLang="zh-CN" sz="2400" dirty="0"/>
              </a:p>
              <a:p>
                <a:pPr marL="0" indent="0">
                  <a:buNone/>
                </a:pPr>
                <a:r>
                  <a:rPr lang="zh-CN" altLang="en-US" sz="2000" dirty="0"/>
                  <a:t>所以</a:t>
                </a:r>
                <a14:m>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oMath>
                </a14:m>
                <a:r>
                  <a:rPr lang="zh-CN" altLang="en-US" sz="2000" dirty="0"/>
                  <a:t>的自相关函数可得</a:t>
                </a:r>
                <a:r>
                  <a:rPr lang="en-US" altLang="zh-CN" sz="2000" dirty="0"/>
                  <a:t>:</a:t>
                </a:r>
                <a:r>
                  <a:rPr lang="zh-CN" altLang="en-US" sz="2000" dirty="0"/>
                  <a:t>  </a:t>
                </a:r>
                <a14:m>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𝑓</m:t>
                    </m:r>
                    <m:d>
                      <m:dPr>
                        <m:ctrlPr>
                          <a:rPr lang="en-US" altLang="zh-CN" sz="2000" b="0" i="1" dirty="0" smtClean="0">
                            <a:latin typeface="Cambria Math" panose="02040503050406030204" pitchFamily="18"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𝑥</m:t>
                        </m:r>
                      </m:e>
                    </m:d>
                    <m:groupChr>
                      <m:groupChrPr>
                        <m:chr m:val="⇔"/>
                        <m:pos m:val="top"/>
                        <m:ctrlPr>
                          <a:rPr lang="en-US" altLang="zh-CN" sz="2000" b="0" i="1" dirty="0" smtClean="0">
                            <a:latin typeface="Cambria Math" panose="02040503050406030204" pitchFamily="18" charset="0"/>
                            <a:ea typeface="Cambria Math" panose="02040503050406030204" pitchFamily="18" charset="0"/>
                          </a:rPr>
                        </m:ctrlPr>
                      </m:groupChrPr>
                      <m:e/>
                    </m:groupCh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𝐹</m:t>
                        </m:r>
                      </m:e>
                      <m:sup>
                        <m:r>
                          <a:rPr lang="en-US" altLang="zh-CN" sz="2000" b="0" i="1" dirty="0" smtClean="0">
                            <a:latin typeface="Cambria Math" panose="02040503050406030204" pitchFamily="18" charset="0"/>
                            <a:ea typeface="Cambria Math" panose="02040503050406030204" pitchFamily="18" charset="0"/>
                          </a:rPr>
                          <m:t>∗</m:t>
                        </m:r>
                      </m:sup>
                    </m:sSup>
                    <m:d>
                      <m:dPr>
                        <m:ctrlPr>
                          <a:rPr lang="en-US" altLang="zh-CN" sz="2000" b="0" i="1" dirty="0" smtClean="0">
                            <a:latin typeface="Cambria Math" panose="02040503050406030204" pitchFamily="18"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𝑢</m:t>
                        </m:r>
                      </m:e>
                    </m:d>
                    <m:r>
                      <a:rPr lang="en-US" altLang="zh-CN" sz="2000" b="0" i="1" dirty="0" smtClean="0">
                        <a:latin typeface="Cambria Math" panose="02040503050406030204" pitchFamily="18" charset="0"/>
                        <a:ea typeface="Cambria Math" panose="02040503050406030204" pitchFamily="18" charset="0"/>
                      </a:rPr>
                      <m:t>𝐹</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𝑢</m:t>
                    </m:r>
                    <m:r>
                      <a:rPr lang="en-US" altLang="zh-CN" sz="2000" b="0" i="1" dirty="0" smtClean="0">
                        <a:latin typeface="Cambria Math" panose="02040503050406030204" pitchFamily="18" charset="0"/>
                        <a:ea typeface="Cambria Math" panose="02040503050406030204" pitchFamily="18" charset="0"/>
                      </a:rPr>
                      <m:t>)</m:t>
                    </m:r>
                  </m:oMath>
                </a14:m>
                <a:endParaRPr lang="en-US" altLang="zh-CN" sz="2000" dirty="0"/>
              </a:p>
              <a:p>
                <a:pPr marL="0" indent="0">
                  <a:buNone/>
                </a:pPr>
                <a:endParaRPr lang="en-US" altLang="zh-CN" sz="2000" dirty="0"/>
              </a:p>
              <a:p>
                <a:pPr marL="0" indent="0">
                  <a:buNone/>
                </a:pPr>
                <a:r>
                  <a:rPr lang="zh-CN" altLang="en-US" sz="2000" dirty="0"/>
                  <a:t>根据共轭复数的性质可知：</a:t>
                </a:r>
                <a14:m>
                  <m:oMath xmlns:m="http://schemas.openxmlformats.org/officeDocument/2006/math">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𝐹</m:t>
                        </m:r>
                      </m:e>
                      <m:sup>
                        <m:r>
                          <a:rPr lang="en-US" altLang="zh-CN" sz="2000" i="1" dirty="0">
                            <a:latin typeface="Cambria Math" panose="02040503050406030204" pitchFamily="18" charset="0"/>
                            <a:ea typeface="Cambria Math" panose="02040503050406030204" pitchFamily="18" charset="0"/>
                          </a:rPr>
                          <m:t>∗</m:t>
                        </m:r>
                      </m:sup>
                    </m:sSup>
                    <m:d>
                      <m:dPr>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𝑢</m:t>
                        </m:r>
                      </m:e>
                    </m:d>
                    <m:r>
                      <a:rPr lang="en-US" altLang="zh-CN" sz="2000" i="1" dirty="0">
                        <a:latin typeface="Cambria Math" panose="02040503050406030204" pitchFamily="18" charset="0"/>
                        <a:ea typeface="Cambria Math" panose="02040503050406030204" pitchFamily="18" charset="0"/>
                      </a:rPr>
                      <m:t>𝐹</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𝑢</m:t>
                    </m:r>
                    <m:r>
                      <a:rPr lang="en-US" altLang="zh-CN" sz="2000" i="1" dirty="0">
                        <a:latin typeface="Cambria Math" panose="02040503050406030204" pitchFamily="18" charset="0"/>
                        <a:ea typeface="Cambria Math" panose="02040503050406030204" pitchFamily="18" charset="0"/>
                      </a:rPr>
                      <m:t>)</m:t>
                    </m:r>
                  </m:oMath>
                </a14:m>
                <a:r>
                  <a:rPr lang="en-US" altLang="zh-CN" sz="2000" dirty="0"/>
                  <a:t>=</a:t>
                </a:r>
                <a14:m>
                  <m:oMath xmlns:m="http://schemas.openxmlformats.org/officeDocument/2006/math">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𝐹</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𝑢</m:t>
                            </m:r>
                          </m:e>
                        </m:d>
                        <m:r>
                          <a:rPr lang="en-US" altLang="zh-CN" sz="2000" b="0" i="1" dirty="0" smtClean="0">
                            <a:latin typeface="Cambria Math" panose="02040503050406030204" pitchFamily="18" charset="0"/>
                          </a:rPr>
                          <m:t>𝐹</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𝑢</m:t>
                        </m:r>
                        <m:r>
                          <a:rPr lang="en-US" altLang="zh-CN" sz="2000" b="0" i="1" dirty="0" smtClean="0">
                            <a:latin typeface="Cambria Math" panose="02040503050406030204" pitchFamily="18" charset="0"/>
                          </a:rPr>
                          <m:t>)</m:t>
                        </m:r>
                      </m:e>
                    </m:d>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𝐹</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𝑢</m:t>
                            </m:r>
                            <m:r>
                              <a:rPr lang="en-US" altLang="zh-CN" sz="2000" b="0" i="1" dirty="0" smtClean="0">
                                <a:latin typeface="Cambria Math" panose="02040503050406030204" pitchFamily="18" charset="0"/>
                              </a:rPr>
                              <m:t>)</m:t>
                            </m:r>
                          </m:e>
                        </m:d>
                      </m:e>
                      <m:sup>
                        <m:r>
                          <a:rPr lang="en-US" altLang="zh-CN" sz="2000" b="0" i="1" dirty="0" smtClean="0">
                            <a:latin typeface="Cambria Math" panose="02040503050406030204" pitchFamily="18" charset="0"/>
                          </a:rPr>
                          <m:t>2</m:t>
                        </m:r>
                      </m:sup>
                    </m:sSup>
                  </m:oMath>
                </a14:m>
                <a:endParaRPr lang="en-US" altLang="zh-CN" sz="2000" dirty="0"/>
              </a:p>
              <a:p>
                <a:pPr marL="0" indent="0">
                  <a:buNone/>
                </a:pPr>
                <a:endParaRPr lang="en-US" altLang="zh-CN" sz="2000" dirty="0"/>
              </a:p>
              <a:p>
                <a:pPr marL="0" indent="0">
                  <a:buNone/>
                </a:pPr>
                <a:r>
                  <a:rPr lang="zh-CN" altLang="en-US" sz="2000" dirty="0"/>
                  <a:t>所以题目得到证明。</a:t>
                </a:r>
                <a:endParaRPr lang="en-US" altLang="zh-CN" sz="20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1995"/>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034450" y="2222341"/>
            <a:ext cx="4217657" cy="489550"/>
          </a:xfrm>
          <a:prstGeom prst="rect">
            <a:avLst/>
          </a:prstGeom>
        </p:spPr>
      </p:pic>
      <p:pic>
        <p:nvPicPr>
          <p:cNvPr id="7" name="图片 6"/>
          <p:cNvPicPr>
            <a:picLocks noChangeAspect="1"/>
          </p:cNvPicPr>
          <p:nvPr/>
        </p:nvPicPr>
        <p:blipFill>
          <a:blip r:embed="rId4"/>
          <a:stretch>
            <a:fillRect/>
          </a:stretch>
        </p:blipFill>
        <p:spPr>
          <a:xfrm>
            <a:off x="3005455" y="4798695"/>
            <a:ext cx="5534025" cy="13239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 </a:t>
                </a:r>
                <a:r>
                  <a:rPr lang="zh-CN" altLang="en-US" sz="2400" dirty="0"/>
                  <a:t>证明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的自相关函数的傅里叶变换就是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的功率谱</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𝐹</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e>
                      <m:sup>
                        <m:r>
                          <a:rPr lang="en-US" altLang="zh-CN" sz="2400" b="0" i="1" dirty="0" smtClean="0">
                            <a:latin typeface="Cambria Math" panose="02040503050406030204" pitchFamily="18" charset="0"/>
                          </a:rPr>
                          <m:t>2</m:t>
                        </m:r>
                      </m:sup>
                    </m:sSup>
                    <m:r>
                      <a:rPr lang="en-US" altLang="zh-CN" sz="2400" i="1" dirty="0" smtClean="0">
                        <a:latin typeface="Cambria Math" panose="02040503050406030204" pitchFamily="18" charset="0"/>
                      </a:rPr>
                      <m:t> </m:t>
                    </m:r>
                    <m:r>
                      <a:rPr lang="zh-CN" altLang="en-US" sz="2400" i="1" dirty="0">
                        <a:latin typeface="Cambria Math" panose="02040503050406030204" pitchFamily="18" charset="0"/>
                      </a:rPr>
                      <m:t>。</m:t>
                    </m:r>
                  </m:oMath>
                </a14:m>
                <a:endParaRPr lang="zh-CN" altLang="en-US" sz="2400" i="1" dirty="0">
                  <a:latin typeface="Cambria Math" panose="02040503050406030204" pitchFamily="18" charset="0"/>
                </a:endParaRPr>
              </a:p>
              <a:p>
                <a:pPr marL="0" indent="0">
                  <a:buNone/>
                </a:pPr>
                <a:r>
                  <a:rPr lang="zh-CN" altLang="en-US" sz="2400" dirty="0"/>
                  <a:t>连续函数：</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3"/>
                <a:stretch>
                  <a:fillRect t="-91" b="13"/>
                </a:stretch>
              </a:blipFill>
            </p:spPr>
            <p:txBody>
              <a:bodyPr/>
              <a:lstStyle/>
              <a:p>
                <a:r>
                  <a:rPr lang="zh-CN" altLang="en-US">
                    <a:noFill/>
                  </a:rPr>
                  <a:t> </a:t>
                </a:r>
              </a:p>
            </p:txBody>
          </p:sp>
        </mc:Fallback>
      </mc:AlternateContent>
      <p:graphicFrame>
        <p:nvGraphicFramePr>
          <p:cNvPr id="3" name="对象 2"/>
          <p:cNvGraphicFramePr/>
          <p:nvPr/>
        </p:nvGraphicFramePr>
        <p:xfrm>
          <a:off x="2052955" y="2767330"/>
          <a:ext cx="6179820" cy="3170555"/>
        </p:xfrm>
        <a:graphic>
          <a:graphicData uri="http://schemas.openxmlformats.org/presentationml/2006/ole">
            <mc:AlternateContent xmlns:mc="http://schemas.openxmlformats.org/markup-compatibility/2006">
              <mc:Choice xmlns:v="urn:schemas-microsoft-com:vml" Requires="v">
                <p:oleObj spid="_x0000_s2094" r:id="rId4" imgW="6540500" imgH="3170555" progId="Equation.DSMT4">
                  <p:embed/>
                </p:oleObj>
              </mc:Choice>
              <mc:Fallback>
                <p:oleObj r:id="rId4" imgW="6540500" imgH="3170555" progId="Equation.DSMT4">
                  <p:embed/>
                  <p:pic>
                    <p:nvPicPr>
                      <p:cNvPr id="0" name="图片 5"/>
                      <p:cNvPicPr/>
                      <p:nvPr/>
                    </p:nvPicPr>
                    <p:blipFill>
                      <a:blip r:embed="rId5"/>
                      <a:stretch>
                        <a:fillRect/>
                      </a:stretch>
                    </p:blipFill>
                    <p:spPr>
                      <a:xfrm>
                        <a:off x="2052955" y="2767330"/>
                        <a:ext cx="6179820" cy="317055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 </a:t>
                </a:r>
                <a:r>
                  <a:rPr lang="zh-CN" altLang="en-US" sz="2400" dirty="0"/>
                  <a:t>证明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的自相关函数的傅里叶变换就是 </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的功率谱</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𝐹</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e>
                      <m:sup>
                        <m:r>
                          <a:rPr lang="en-US" altLang="zh-CN" sz="2400" b="0" i="1" dirty="0" smtClean="0">
                            <a:latin typeface="Cambria Math" panose="02040503050406030204" pitchFamily="18" charset="0"/>
                          </a:rPr>
                          <m:t>2</m:t>
                        </m:r>
                      </m:sup>
                    </m:sSup>
                    <m:r>
                      <a:rPr lang="en-US" altLang="zh-CN" sz="2400" i="1" dirty="0" smtClean="0">
                        <a:latin typeface="Cambria Math" panose="02040503050406030204" pitchFamily="18" charset="0"/>
                      </a:rPr>
                      <m:t> </m:t>
                    </m:r>
                    <m:r>
                      <a:rPr lang="zh-CN" altLang="en-US" sz="2400" i="1" dirty="0">
                        <a:latin typeface="Cambria Math" panose="02040503050406030204" pitchFamily="18" charset="0"/>
                      </a:rPr>
                      <m:t>。</m:t>
                    </m:r>
                  </m:oMath>
                </a14:m>
                <a:endParaRPr lang="en-US" altLang="zh-CN" sz="2400" dirty="0"/>
              </a:p>
              <a:p>
                <a:pPr marL="0" indent="0">
                  <a:buNone/>
                </a:pPr>
                <a:r>
                  <a:rPr lang="zh-CN" altLang="en-US" sz="2400" dirty="0"/>
                  <a:t>离散函数：</a:t>
                </a:r>
                <a:endParaRPr lang="en-US" altLang="zh-CN" sz="2400" dirty="0"/>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3"/>
                <a:stretch>
                  <a:fillRect t="-91" b="13"/>
                </a:stretch>
              </a:blipFill>
            </p:spPr>
            <p:txBody>
              <a:bodyPr/>
              <a:lstStyle/>
              <a:p>
                <a:r>
                  <a:rPr lang="zh-CN" altLang="en-US">
                    <a:noFill/>
                  </a:rPr>
                  <a:t> </a:t>
                </a:r>
              </a:p>
            </p:txBody>
          </p:sp>
        </mc:Fallback>
      </mc:AlternateContent>
      <p:graphicFrame>
        <p:nvGraphicFramePr>
          <p:cNvPr id="2" name="对象 1"/>
          <p:cNvGraphicFramePr/>
          <p:nvPr/>
        </p:nvGraphicFramePr>
        <p:xfrm>
          <a:off x="796290" y="2635250"/>
          <a:ext cx="7155815" cy="3565525"/>
        </p:xfrm>
        <a:graphic>
          <a:graphicData uri="http://schemas.openxmlformats.org/presentationml/2006/ole">
            <mc:AlternateContent xmlns:mc="http://schemas.openxmlformats.org/markup-compatibility/2006">
              <mc:Choice xmlns:v="urn:schemas-microsoft-com:vml" Requires="v">
                <p:oleObj spid="_x0000_s3118" r:id="rId4" imgW="5747385" imgH="3164840" progId="Equation.DSMT4">
                  <p:embed/>
                </p:oleObj>
              </mc:Choice>
              <mc:Fallback>
                <p:oleObj r:id="rId4" imgW="5747385" imgH="3164840" progId="Equation.DSMT4">
                  <p:embed/>
                  <p:pic>
                    <p:nvPicPr>
                      <p:cNvPr id="0" name="图片 6"/>
                      <p:cNvPicPr/>
                      <p:nvPr/>
                    </p:nvPicPr>
                    <p:blipFill>
                      <a:blip r:embed="rId5"/>
                      <a:stretch>
                        <a:fillRect/>
                      </a:stretch>
                    </p:blipFill>
                    <p:spPr>
                      <a:xfrm>
                        <a:off x="796290" y="2635250"/>
                        <a:ext cx="7155815" cy="356552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作业三</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 </a:t>
                </a:r>
                <a:r>
                  <a:rPr lang="zh-CN" altLang="en-US" sz="2400" dirty="0"/>
                  <a:t>证明离散傅里叶变换和反变换都是周期函数（为简便可以用</a:t>
                </a:r>
                <a:r>
                  <a:rPr lang="en-US" altLang="zh-CN" sz="2400" dirty="0"/>
                  <a:t>1-D</a:t>
                </a:r>
                <a:r>
                  <a:rPr lang="zh-CN" altLang="en-US" sz="2400" dirty="0"/>
                  <a:t>函数为例）。</a:t>
                </a:r>
                <a:endParaRPr lang="en-US" altLang="zh-CN" sz="2400" dirty="0"/>
              </a:p>
              <a:p>
                <a:pPr marL="0" indent="0">
                  <a:buNone/>
                </a:pPr>
                <a:r>
                  <a:rPr lang="zh-CN" altLang="en-US" sz="2400" dirty="0"/>
                  <a:t>                 欧拉公式：</a:t>
                </a:r>
                <a:endParaRPr lang="en-US" altLang="zh-CN" sz="2400" dirty="0"/>
              </a:p>
              <a:p>
                <a:pPr marL="0" indent="0">
                  <a:buNone/>
                </a:pPr>
                <a:endParaRPr lang="en-US" altLang="zh-CN" sz="2400" dirty="0"/>
              </a:p>
              <a:p>
                <a:pPr marL="0" indent="0">
                  <a:buNone/>
                </a:pPr>
                <a:r>
                  <a:rPr lang="zh-CN" altLang="en-US" sz="2000" dirty="0"/>
                  <a:t>当</a:t>
                </a:r>
                <a14:m>
                  <m:oMath xmlns:m="http://schemas.openxmlformats.org/officeDocument/2006/math">
                    <m:r>
                      <a:rPr lang="zh-CN" altLang="en-US" sz="2000" i="1" smtClean="0">
                        <a:latin typeface="Cambria Math" panose="02040503050406030204" pitchFamily="18" charset="0"/>
                      </a:rPr>
                      <m:t>𝜔</m:t>
                    </m:r>
                    <m:r>
                      <a:rPr lang="en-US" altLang="zh-CN" sz="2000" b="0" i="1" smtClean="0">
                        <a:latin typeface="Cambria Math" panose="02040503050406030204" pitchFamily="18" charset="0"/>
                      </a:rPr>
                      <m:t>𝑥</m:t>
                    </m:r>
                  </m:oMath>
                </a14:m>
                <a:r>
                  <a:rPr lang="zh-CN" altLang="en-US" sz="2000" dirty="0"/>
                  <a:t>是</a:t>
                </a:r>
                <a14:m>
                  <m:oMath xmlns:m="http://schemas.openxmlformats.org/officeDocument/2006/math">
                    <m:r>
                      <a:rPr lang="en-US" altLang="zh-CN" sz="2000" b="0" i="1" dirty="0" smtClean="0">
                        <a:latin typeface="Cambria Math" panose="02040503050406030204" pitchFamily="18" charset="0"/>
                      </a:rPr>
                      <m:t>2</m:t>
                    </m:r>
                    <m:r>
                      <a:rPr lang="zh-CN" altLang="en-US" sz="2000" b="0" i="1" dirty="0" smtClean="0">
                        <a:latin typeface="Cambria Math" panose="02040503050406030204" pitchFamily="18" charset="0"/>
                      </a:rPr>
                      <m:t>𝜋</m:t>
                    </m:r>
                  </m:oMath>
                </a14:m>
                <a:r>
                  <a:rPr lang="zh-CN" altLang="en-US" sz="2000" dirty="0"/>
                  <a:t>的整数倍时，上述公式值为</a:t>
                </a:r>
                <a:r>
                  <a:rPr lang="en-US" altLang="zh-CN" sz="2000" dirty="0"/>
                  <a:t>1 </a:t>
                </a:r>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		      </a:t>
                </a:r>
                <a:r>
                  <a:rPr lang="zh-CN" altLang="en-US" sz="2000" dirty="0"/>
                  <a:t>所以</a:t>
                </a:r>
                <a:endParaRPr lang="en-US" altLang="zh-CN" sz="2000" dirty="0"/>
              </a:p>
              <a:p>
                <a:pPr marL="0" indent="0">
                  <a:buNone/>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3543531" y="2036680"/>
            <a:ext cx="2914419" cy="811230"/>
          </a:xfrm>
          <a:prstGeom prst="rect">
            <a:avLst/>
          </a:prstGeom>
        </p:spPr>
      </p:pic>
      <p:pic>
        <p:nvPicPr>
          <p:cNvPr id="3" name="图片 2"/>
          <p:cNvPicPr>
            <a:picLocks noChangeAspect="1"/>
          </p:cNvPicPr>
          <p:nvPr/>
        </p:nvPicPr>
        <p:blipFill>
          <a:blip r:embed="rId4"/>
          <a:stretch>
            <a:fillRect/>
          </a:stretch>
        </p:blipFill>
        <p:spPr>
          <a:xfrm>
            <a:off x="3448281" y="3736165"/>
            <a:ext cx="5321730" cy="24717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作业四</a:t>
            </a:r>
          </a:p>
        </p:txBody>
      </p:sp>
      <p:sp>
        <p:nvSpPr>
          <p:cNvPr id="5" name="内容占位符 4"/>
          <p:cNvSpPr>
            <a:spLocks noGrp="1"/>
          </p:cNvSpPr>
          <p:nvPr>
            <p:ph idx="1"/>
          </p:nvPr>
        </p:nvSpPr>
        <p:spPr>
          <a:xfrm>
            <a:off x="514350" y="1470043"/>
            <a:ext cx="8343900" cy="5026007"/>
          </a:xfrm>
        </p:spPr>
        <p:txBody>
          <a:bodyPr>
            <a:normAutofit lnSpcReduction="10000"/>
          </a:bodyPr>
          <a:lstStyle/>
          <a:p>
            <a:pPr marL="0" indent="0">
              <a:buNone/>
            </a:pPr>
            <a:r>
              <a:rPr lang="en-US" altLang="zh-CN" sz="2400" dirty="0"/>
              <a:t>1. </a:t>
            </a:r>
            <a:r>
              <a:rPr lang="zh-CN" altLang="zh-CN" sz="2400" dirty="0"/>
              <a:t>讨论用于空间滤波的平滑滤波器和锐化滤波器的相同点、不同点以及联系</a:t>
            </a:r>
          </a:p>
          <a:p>
            <a:pPr marL="0" indent="0">
              <a:buNone/>
            </a:pPr>
            <a:r>
              <a:rPr lang="en-US" altLang="zh-CN" sz="1800" dirty="0"/>
              <a:t>空域滤波技术根据功能主要分为平滑滤波与锐化滤波。</a:t>
            </a:r>
          </a:p>
          <a:p>
            <a:pPr>
              <a:lnSpc>
                <a:spcPct val="130000"/>
              </a:lnSpc>
              <a:buFont typeface="Wingdings" panose="05000000000000000000" pitchFamily="2" charset="2"/>
              <a:buChar char="Ø"/>
            </a:pPr>
            <a:r>
              <a:rPr lang="zh-CN" altLang="en-US" sz="1800" dirty="0"/>
              <a:t>相同点：</a:t>
            </a:r>
            <a:endParaRPr lang="en-US" altLang="zh-CN" sz="1800" dirty="0"/>
          </a:p>
          <a:p>
            <a:pPr>
              <a:lnSpc>
                <a:spcPct val="130000"/>
              </a:lnSpc>
            </a:pPr>
            <a:r>
              <a:rPr lang="zh-CN" altLang="en-US" sz="1800" dirty="0"/>
              <a:t>都能减弱或消除傅里叶空间的某些分量，而不影响或较少影响其他分量，从而达到增强某些频率分量的效果。</a:t>
            </a:r>
            <a:endParaRPr lang="en-US" altLang="zh-CN" sz="1800" dirty="0"/>
          </a:p>
          <a:p>
            <a:pPr>
              <a:lnSpc>
                <a:spcPct val="130000"/>
              </a:lnSpc>
              <a:buFont typeface="Wingdings" panose="05000000000000000000" pitchFamily="2" charset="2"/>
              <a:buChar char="Ø"/>
            </a:pPr>
            <a:r>
              <a:rPr lang="zh-CN" altLang="en-US" sz="1800" dirty="0"/>
              <a:t>不同点：</a:t>
            </a:r>
            <a:endParaRPr lang="en-US" altLang="zh-CN" sz="1800" dirty="0"/>
          </a:p>
          <a:p>
            <a:pPr>
              <a:lnSpc>
                <a:spcPct val="130000"/>
              </a:lnSpc>
            </a:pPr>
            <a:r>
              <a:rPr lang="zh-CN" altLang="en-US" sz="1800" dirty="0"/>
              <a:t>平滑滤波能减弱或消除图像中的高频率分量而不影响低频分量，高频分量对应图像中的区域边缘等灰度值具有较大变化的部分，平滑滤波可将这些分量滤去来减少局部灰度起伏，使图像变得比较平滑。也可用于消除噪声，或在提取较大目标前去除太小的细节或将目标的小间断连接起来。</a:t>
            </a:r>
          </a:p>
          <a:p>
            <a:pPr>
              <a:lnSpc>
                <a:spcPct val="130000"/>
              </a:lnSpc>
            </a:pPr>
            <a:r>
              <a:rPr lang="zh-CN" altLang="en-US" sz="1800" dirty="0"/>
              <a:t>锐化滤波正好相反，锐化滤波常用于增强被模糊的细节或目标的边缘，强化图像的细节。</a:t>
            </a:r>
            <a:endParaRPr lang="en-US" altLang="zh-CN" sz="1800" dirty="0"/>
          </a:p>
          <a:p>
            <a:pPr marL="0" indent="0">
              <a:buNone/>
            </a:pPr>
            <a:endParaRPr lang="en-US" altLang="zh-CN" sz="2400" dirty="0"/>
          </a:p>
          <a:p>
            <a:pPr marL="0" indent="0">
              <a:buNone/>
            </a:pP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作业四</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  </a:t>
                </a:r>
                <a:r>
                  <a:rPr lang="zh-CN" altLang="en-US" sz="2400" dirty="0"/>
                  <a:t>在什么条件下式</a:t>
                </a:r>
                <a14:m>
                  <m:oMath xmlns:m="http://schemas.openxmlformats.org/officeDocument/2006/math">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0</m:t>
                                        </m:r>
                                      </m:sub>
                                    </m:sSub>
                                  </m:den>
                                </m:f>
                              </m:e>
                            </m:d>
                          </m:e>
                          <m: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𝑛</m:t>
                            </m:r>
                          </m:sup>
                        </m:sSup>
                      </m:den>
                    </m:f>
                  </m:oMath>
                </a14:m>
                <a:r>
                  <a:rPr lang="zh-CN" altLang="en-US" sz="2400" dirty="0"/>
                  <a:t>的巴特沃思低通滤波器变成理想低通滤波器？</a:t>
                </a:r>
                <a:endParaRPr lang="en-US" altLang="zh-CN" sz="2400" dirty="0"/>
              </a:p>
              <a:p>
                <a:pPr marL="0" indent="0">
                  <a:buNone/>
                </a:pPr>
                <a:endParaRPr lang="en-US" altLang="zh-CN" sz="2000" dirty="0"/>
              </a:p>
              <a:p>
                <a:pPr marL="0" indent="0">
                  <a:buNone/>
                </a:pPr>
                <a:r>
                  <a:rPr lang="zh-CN" altLang="en-US" sz="2000" dirty="0"/>
                  <a:t>理想低通滤波器：</a:t>
                </a: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当</a:t>
                </a:r>
                <a:r>
                  <a:rPr lang="en-US" altLang="zh-CN" sz="2000" dirty="0"/>
                  <a:t>n</a:t>
                </a:r>
                <a:r>
                  <a:rPr lang="zh-CN" altLang="en-US" sz="2000" dirty="0"/>
                  <a:t>趋向于无穷大时</a:t>
                </a:r>
                <a:endParaRPr lang="en-US" altLang="zh-CN" sz="2000" dirty="0"/>
              </a:p>
              <a:p>
                <a:pPr marL="0" indent="0">
                  <a:buNone/>
                </a:pPr>
                <a14:m>
                  <m:oMath xmlns:m="http://schemas.openxmlformats.org/officeDocument/2006/math">
                    <m:r>
                      <a:rPr lang="en-US" altLang="zh-CN" sz="2000" b="0" i="1" smtClean="0">
                        <a:latin typeface="Cambria Math" panose="02040503050406030204" pitchFamily="18" charset="0"/>
                      </a:rPr>
                      <m:t>𝐷</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𝐷</m:t>
                        </m:r>
                      </m:e>
                      <m:sub>
                        <m:r>
                          <a:rPr lang="en-US" altLang="zh-CN" sz="2000" b="0" i="1" smtClean="0">
                            <a:latin typeface="Cambria Math" panose="02040503050406030204" pitchFamily="18" charset="0"/>
                            <a:ea typeface="Cambria Math" panose="02040503050406030204" pitchFamily="18" charset="0"/>
                          </a:rPr>
                          <m:t>0</m:t>
                        </m:r>
                      </m:sub>
                    </m:sSub>
                    <m:r>
                      <a:rPr lang="en-US" altLang="zh-CN" sz="2000" b="0" i="1" smtClean="0">
                        <a:latin typeface="Cambria Math" panose="02040503050406030204" pitchFamily="18" charset="0"/>
                        <a:ea typeface="Cambria Math" panose="02040503050406030204" pitchFamily="18" charset="0"/>
                      </a:rPr>
                      <m:t> </m:t>
                    </m:r>
                  </m:oMath>
                </a14:m>
                <a:r>
                  <a:rPr lang="en-US" altLang="zh-CN" sz="2000" dirty="0"/>
                  <a:t> </a:t>
                </a:r>
                <a:r>
                  <a:rPr lang="zh-CN" altLang="en-US" sz="2000" dirty="0"/>
                  <a:t>时，</a:t>
                </a:r>
                <a14:m>
                  <m:oMath xmlns:m="http://schemas.openxmlformats.org/officeDocument/2006/math">
                    <m:sSup>
                      <m:sSupPr>
                        <m:ctrlPr>
                          <a:rPr lang="en-US" altLang="zh-CN" sz="2000" i="1" smtClean="0">
                            <a:latin typeface="Cambria Math" panose="02040503050406030204" pitchFamily="18" charset="0"/>
                          </a:rPr>
                        </m:ctrlPr>
                      </m:sSupPr>
                      <m:e>
                        <m:d>
                          <m:dPr>
                            <m:begChr m:val="["/>
                            <m:endChr m:val="]"/>
                            <m:ctrlPr>
                              <a:rPr lang="en-US" altLang="zh-CN" sz="2000" i="1" smtClean="0">
                                <a:latin typeface="Cambria Math" panose="02040503050406030204" pitchFamily="18" charset="0"/>
                              </a:rPr>
                            </m:ctrlPr>
                          </m:dPr>
                          <m:e>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0</m:t>
                                </m:r>
                              </m:sub>
                            </m:sSub>
                          </m:e>
                        </m:d>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sup>
                    </m:sSup>
                    <m:r>
                      <a:rPr lang="en-US" altLang="zh-CN" sz="2000" b="0" i="1" smtClean="0">
                        <a:latin typeface="Cambria Math" panose="02040503050406030204" pitchFamily="18" charset="0"/>
                      </a:rPr>
                      <m:t> </m:t>
                    </m:r>
                  </m:oMath>
                </a14:m>
                <a:r>
                  <a:rPr lang="zh-CN" altLang="en-US" sz="2000" dirty="0"/>
                  <a:t>趋向于</a:t>
                </a:r>
                <a:r>
                  <a:rPr lang="en-US" altLang="zh-CN" sz="2000" dirty="0"/>
                  <a:t>0</a:t>
                </a:r>
                <a:r>
                  <a:rPr lang="zh-CN" altLang="en-US" sz="2000" dirty="0"/>
                  <a:t>，所以</a:t>
                </a:r>
                <a14:m>
                  <m:oMath xmlns:m="http://schemas.openxmlformats.org/officeDocument/2006/math">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a14:m>
                <a:r>
                  <a:rPr lang="zh-CN" altLang="en-US" sz="2000" dirty="0"/>
                  <a:t>趋向于</a:t>
                </a:r>
                <a:r>
                  <a:rPr lang="en-US" altLang="zh-CN" sz="2000" dirty="0"/>
                  <a:t>1</a:t>
                </a:r>
                <a:r>
                  <a:rPr lang="zh-CN" altLang="en-US" sz="2000" dirty="0"/>
                  <a:t>；</a:t>
                </a:r>
                <a:endParaRPr lang="en-US" altLang="zh-CN" sz="2000" dirty="0"/>
              </a:p>
              <a:p>
                <a:pPr marL="0" indent="0">
                  <a:buNone/>
                </a:pPr>
                <a14:m>
                  <m:oMath xmlns:m="http://schemas.openxmlformats.org/officeDocument/2006/math">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0</m:t>
                        </m:r>
                      </m:sub>
                    </m:sSub>
                  </m:oMath>
                </a14:m>
                <a:r>
                  <a:rPr lang="zh-CN" altLang="en-US" sz="2000" dirty="0"/>
                  <a:t>  时，</a:t>
                </a:r>
                <a14:m>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𝐷</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e>
                            </m:d>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0</m:t>
                                </m:r>
                              </m:sub>
                            </m:sSub>
                          </m:e>
                        </m:d>
                      </m:e>
                      <m:sup>
                        <m:r>
                          <a:rPr lang="en-US" altLang="zh-CN" sz="2000" i="1">
                            <a:latin typeface="Cambria Math" panose="02040503050406030204" pitchFamily="18" charset="0"/>
                          </a:rPr>
                          <m:t>2</m:t>
                        </m:r>
                        <m:r>
                          <a:rPr lang="en-US" altLang="zh-CN" sz="2000" i="1">
                            <a:latin typeface="Cambria Math" panose="02040503050406030204" pitchFamily="18" charset="0"/>
                          </a:rPr>
                          <m:t>𝑛</m:t>
                        </m:r>
                      </m:sup>
                    </m:sSup>
                    <m:r>
                      <a:rPr lang="en-US" altLang="zh-CN" sz="2000" i="1">
                        <a:latin typeface="Cambria Math" panose="02040503050406030204" pitchFamily="18" charset="0"/>
                      </a:rPr>
                      <m:t> </m:t>
                    </m:r>
                  </m:oMath>
                </a14:m>
                <a:r>
                  <a:rPr lang="zh-CN" altLang="en-US" sz="2000" dirty="0"/>
                  <a:t>趋向于无穷大，所以</a:t>
                </a:r>
                <a14:m>
                  <m:oMath xmlns:m="http://schemas.openxmlformats.org/officeDocument/2006/math">
                    <m:r>
                      <a:rPr lang="en-US" altLang="zh-CN" sz="2000" i="1">
                        <a:latin typeface="Cambria Math" panose="02040503050406030204" pitchFamily="18" charset="0"/>
                      </a:rPr>
                      <m:t>𝐻</m:t>
                    </m:r>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r>
                      <a:rPr lang="en-US" altLang="zh-CN" sz="2000" i="1">
                        <a:latin typeface="Cambria Math" panose="02040503050406030204" pitchFamily="18" charset="0"/>
                      </a:rPr>
                      <m:t>)</m:t>
                    </m:r>
                  </m:oMath>
                </a14:m>
                <a:r>
                  <a:rPr lang="zh-CN" altLang="en-US" sz="2000" dirty="0"/>
                  <a:t>趋向于</a:t>
                </a:r>
                <a:r>
                  <a:rPr lang="en-US" altLang="zh-CN" sz="2000" dirty="0"/>
                  <a:t>0</a:t>
                </a:r>
                <a:r>
                  <a:rPr lang="zh-CN" altLang="en-US" sz="2000" dirty="0"/>
                  <a:t>；</a:t>
                </a:r>
                <a:endParaRPr lang="en-US" altLang="zh-CN" sz="2000" dirty="0"/>
              </a:p>
              <a:p>
                <a:pPr marL="0" indent="0">
                  <a:buNone/>
                </a:pPr>
                <a:endParaRPr lang="en-US" altLang="zh-CN" sz="2000" dirty="0"/>
              </a:p>
              <a:p>
                <a:pPr marL="0" indent="0">
                  <a:buNone/>
                </a:pPr>
                <a:r>
                  <a:rPr lang="zh-CN" altLang="en-US" sz="2000" dirty="0"/>
                  <a:t>因此，当</a:t>
                </a:r>
                <a14:m>
                  <m:oMath xmlns:m="http://schemas.openxmlformats.org/officeDocument/2006/math">
                    <m:r>
                      <a:rPr lang="en-US" altLang="zh-CN" sz="2000" i="1" dirty="0" smtClean="0">
                        <a:latin typeface="Cambria Math" panose="02040503050406030204" pitchFamily="18" charset="0"/>
                      </a:rPr>
                      <m:t>𝑛</m:t>
                    </m:r>
                  </m:oMath>
                </a14:m>
                <a:r>
                  <a:rPr lang="zh-CN" altLang="en-US" sz="2000" dirty="0"/>
                  <a:t>趋近于无穷大时，巴特沃思低通滤波器会编程理想滤波器。</a:t>
                </a:r>
                <a:endParaRPr lang="en-US" altLang="zh-CN" sz="2000" dirty="0"/>
              </a:p>
              <a:p>
                <a:pPr marL="0" indent="0">
                  <a:buNone/>
                </a:pPr>
                <a:endParaRPr lang="en-US" altLang="zh-CN" sz="2000" dirty="0"/>
              </a:p>
              <a:p>
                <a:pPr marL="0" indent="0">
                  <a:buNone/>
                </a:pPr>
                <a:endParaRPr lang="zh-CN" altLang="en-US" sz="2000" dirty="0"/>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b="-847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500534" y="2533713"/>
            <a:ext cx="3552381" cy="10095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作业四</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 </a:t>
                </a:r>
                <a:r>
                  <a:rPr lang="zh-CN" altLang="en-US" sz="2400" dirty="0"/>
                  <a:t>证明可以通过在频域内用原始图减去低通滤波图得到高通滤波的结果</a:t>
                </a:r>
                <a:endParaRPr lang="en-US" altLang="zh-CN" sz="2400" dirty="0"/>
              </a:p>
              <a:p>
                <a:pPr marL="0" indent="0">
                  <a:lnSpc>
                    <a:spcPct val="150000"/>
                  </a:lnSpc>
                  <a:buNone/>
                </a:pPr>
                <a:r>
                  <a:rPr lang="zh-CN" altLang="en-US" sz="2000" dirty="0"/>
                  <a:t>证明：设原始图的二维傅里叶变换为 </a:t>
                </a:r>
                <a14:m>
                  <m:oMath xmlns:m="http://schemas.openxmlformats.org/officeDocument/2006/math">
                    <m:r>
                      <a:rPr lang="en-US" altLang="zh-CN" sz="2000" i="1" dirty="0" smtClean="0">
                        <a:latin typeface="Cambria Math" panose="02040503050406030204" pitchFamily="18" charset="0"/>
                      </a:rPr>
                      <m:t>𝐹</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oMath>
                </a14:m>
                <a:r>
                  <a:rPr lang="zh-CN" altLang="en-US" sz="2000" dirty="0"/>
                  <a:t>，低通滤波器的传递函数为 </a:t>
                </a:r>
                <a14:m>
                  <m:oMath xmlns:m="http://schemas.openxmlformats.org/officeDocument/2006/math">
                    <m:r>
                      <a:rPr lang="en-US" altLang="zh-CN" sz="2000" i="1" dirty="0" smtClean="0">
                        <a:latin typeface="Cambria Math" panose="02040503050406030204" pitchFamily="18" charset="0"/>
                      </a:rPr>
                      <m:t>𝐻</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oMath>
                </a14:m>
                <a:endParaRPr lang="zh-CN" altLang="en-US" sz="2000" dirty="0"/>
              </a:p>
              <a:p>
                <a:pPr marL="0" indent="0">
                  <a:lnSpc>
                    <a:spcPct val="150000"/>
                  </a:lnSpc>
                  <a:buNone/>
                </a:pPr>
                <a:r>
                  <a:rPr lang="zh-CN" altLang="en-US" sz="2000" dirty="0"/>
                  <a:t>则在频域内用原始图减去低通滤波图得到</a:t>
                </a:r>
              </a:p>
              <a:p>
                <a:pPr marL="0" indent="0">
                  <a:lnSpc>
                    <a:spcPct val="150000"/>
                  </a:lnSpc>
                  <a:buNone/>
                </a:pPr>
                <a:r>
                  <a:rPr lang="en-US" altLang="zh-CN" sz="2000" dirty="0"/>
                  <a:t>     </a:t>
                </a:r>
                <a14:m>
                  <m:oMath xmlns:m="http://schemas.openxmlformats.org/officeDocument/2006/math">
                    <m:r>
                      <a:rPr lang="en-US" altLang="zh-CN" sz="2000" i="1" dirty="0" smtClean="0">
                        <a:latin typeface="Cambria Math" panose="02040503050406030204" pitchFamily="18" charset="0"/>
                      </a:rPr>
                      <m:t>𝐺</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𝑢</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𝑣</m:t>
                    </m:r>
                    <m:r>
                      <a:rPr lang="en-US" altLang="zh-CN" sz="2000" i="1" dirty="0">
                        <a:latin typeface="Cambria Math" panose="02040503050406030204" pitchFamily="18" charset="0"/>
                      </a:rPr>
                      <m:t>) = </m:t>
                    </m:r>
                    <m:r>
                      <a:rPr lang="en-US" altLang="zh-CN" sz="2000" i="1" dirty="0">
                        <a:latin typeface="Cambria Math" panose="02040503050406030204" pitchFamily="18" charset="0"/>
                      </a:rPr>
                      <m:t>𝐹</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r>
                      <a:rPr lang="en-US" altLang="zh-CN" sz="2000" i="1" dirty="0">
                        <a:latin typeface="Cambria Math" panose="02040503050406030204" pitchFamily="18" charset="0"/>
                      </a:rPr>
                      <m:t>𝐹</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r>
                      <a:rPr lang="en-US" altLang="zh-CN" sz="2000" i="1" dirty="0">
                        <a:latin typeface="Cambria Math" panose="02040503050406030204" pitchFamily="18" charset="0"/>
                      </a:rPr>
                      <m:t>𝐻</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r>
                      <a:rPr lang="en-US" altLang="zh-CN" sz="2000" i="1" dirty="0">
                        <a:latin typeface="Cambria Math" panose="02040503050406030204" pitchFamily="18" charset="0"/>
                      </a:rPr>
                      <m:t>𝐹</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)(1–</m:t>
                    </m:r>
                    <m:r>
                      <a:rPr lang="en-US" altLang="zh-CN" sz="2000" i="1" dirty="0">
                        <a:latin typeface="Cambria Math" panose="02040503050406030204" pitchFamily="18" charset="0"/>
                      </a:rPr>
                      <m:t>𝐻</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𝑢</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𝑣</m:t>
                    </m:r>
                    <m:r>
                      <a:rPr lang="en-US" altLang="zh-CN" sz="2000" i="1" dirty="0">
                        <a:latin typeface="Cambria Math" panose="02040503050406030204" pitchFamily="18" charset="0"/>
                      </a:rPr>
                      <m:t>))</m:t>
                    </m:r>
                  </m:oMath>
                </a14:m>
                <a:endParaRPr lang="en-US" altLang="zh-CN" sz="2000" dirty="0"/>
              </a:p>
              <a:p>
                <a:pPr marL="0" indent="0">
                  <a:lnSpc>
                    <a:spcPct val="150000"/>
                  </a:lnSpc>
                  <a:buNone/>
                </a:pPr>
                <a:r>
                  <a:rPr lang="zh-CN" altLang="en-US" sz="2000" dirty="0"/>
                  <a:t>其结果和低通滤波图互补，得到高通滤波的结果。</a:t>
                </a:r>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作业四</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4. </a:t>
                </a:r>
                <a:r>
                  <a:rPr lang="zh-CN" altLang="en-US" sz="2400" dirty="0"/>
                  <a:t>从巴特沃思低通滤波器出发推导它对应的高通滤波器 </a:t>
                </a:r>
                <a:br>
                  <a:rPr lang="zh-CN" altLang="en-US" sz="2400" dirty="0"/>
                </a:br>
                <a:endParaRPr lang="en-US" altLang="zh-CN" sz="2400" dirty="0"/>
              </a:p>
              <a:p>
                <a:pPr marL="0" indent="0">
                  <a:buNone/>
                </a:pPr>
                <a:r>
                  <a:rPr lang="en-US" altLang="zh-CN" sz="2000" dirty="0"/>
                  <a:t>N</a:t>
                </a:r>
                <a:r>
                  <a:rPr lang="zh-CN" altLang="en-US" sz="2000" dirty="0"/>
                  <a:t>阶巴特沃思低通滤波器的传递函数为：</a:t>
                </a:r>
                <a:endParaRPr lang="en-US" altLang="zh-CN" sz="2000" dirty="0"/>
              </a:p>
              <a:p>
                <a:pPr marL="0" indent="0">
                  <a:buNone/>
                </a:pPr>
                <a:endParaRPr lang="en-US" altLang="zh-CN" sz="2000" dirty="0"/>
              </a:p>
              <a:p>
                <a:pPr marL="0" indent="0">
                  <a:buNone/>
                </a:pPr>
                <a:r>
                  <a:rPr lang="zh-CN" altLang="en-US" sz="2000" dirty="0"/>
                  <a:t>因为高通滤波器</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h</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a14:m>
                <a:r>
                  <a:rPr lang="zh-CN" altLang="en-US" sz="2000" dirty="0"/>
                  <a:t>可以由低通滤波器得到，即</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h</m:t>
                        </m:r>
                      </m:sub>
                    </m:sSub>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smtClean="0">
                            <a:latin typeface="Cambria Math" panose="02040503050406030204" pitchFamily="18" charset="0"/>
                          </a:rPr>
                          <m:t>1</m:t>
                        </m:r>
                        <m:r>
                          <a:rPr lang="en-US" altLang="zh-CN" sz="2000" i="1">
                            <a:latin typeface="Cambria Math" panose="02040503050406030204" pitchFamily="18" charset="0"/>
                          </a:rPr>
                          <m:t>−</m:t>
                        </m:r>
                        <m:r>
                          <a:rPr lang="en-US" altLang="zh-CN" sz="2000" i="1">
                            <a:latin typeface="Cambria Math" panose="02040503050406030204" pitchFamily="18" charset="0"/>
                          </a:rPr>
                          <m:t>𝐻</m:t>
                        </m:r>
                      </m:e>
                      <m:sub>
                        <m:r>
                          <a:rPr lang="en-US" altLang="zh-CN" sz="2000" b="0" i="1" smtClean="0">
                            <a:latin typeface="Cambria Math" panose="02040503050406030204" pitchFamily="18" charset="0"/>
                          </a:rPr>
                          <m:t>𝑙</m:t>
                        </m:r>
                      </m:sub>
                    </m:sSub>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𝑣</m:t>
                    </m:r>
                    <m:r>
                      <a:rPr lang="en-US" altLang="zh-CN" sz="2000" i="1">
                        <a:latin typeface="Cambria Math" panose="02040503050406030204" pitchFamily="18" charset="0"/>
                      </a:rPr>
                      <m:t>)</m:t>
                    </m:r>
                  </m:oMath>
                </a14:m>
                <a:endParaRPr lang="en-US" altLang="zh-CN" sz="2000" dirty="0"/>
              </a:p>
              <a:p>
                <a:pPr marL="0" indent="0">
                  <a:buNone/>
                </a:pPr>
                <a:endParaRPr lang="en-US" altLang="zh-CN" sz="2400" dirty="0"/>
              </a:p>
              <a:p>
                <a:pPr marL="0" indent="0">
                  <a:buNone/>
                </a:pPr>
                <a:r>
                  <a:rPr lang="zh-CN" altLang="en-US" sz="2000" dirty="0"/>
                  <a:t>所以：</a:t>
                </a:r>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1571625" y="3714828"/>
            <a:ext cx="5416011" cy="1714421"/>
          </a:xfrm>
          <a:prstGeom prst="rect">
            <a:avLst/>
          </a:prstGeom>
        </p:spPr>
      </p:pic>
      <p:pic>
        <p:nvPicPr>
          <p:cNvPr id="3" name="图片 2"/>
          <p:cNvPicPr>
            <a:picLocks noChangeAspect="1"/>
          </p:cNvPicPr>
          <p:nvPr/>
        </p:nvPicPr>
        <p:blipFill>
          <a:blip r:embed="rId4"/>
          <a:stretch>
            <a:fillRect/>
          </a:stretch>
        </p:blipFill>
        <p:spPr>
          <a:xfrm>
            <a:off x="5151682" y="2121050"/>
            <a:ext cx="3209524" cy="7238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27917" y="3369797"/>
            <a:ext cx="4344111" cy="2606466"/>
          </a:xfrm>
          <a:prstGeom prst="rect">
            <a:avLst/>
          </a:prstGeom>
        </p:spPr>
      </p:pic>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lstStyle/>
          <a:p>
            <a:pPr marL="0" indent="0">
              <a:buNone/>
            </a:pPr>
            <a:r>
              <a:rPr lang="en-US" altLang="zh-CN" sz="2400" dirty="0"/>
              <a:t>2. </a:t>
            </a:r>
            <a:r>
              <a:rPr lang="zh-CN" altLang="en-US" sz="2400" dirty="0"/>
              <a:t>设有 </a:t>
            </a:r>
            <a:r>
              <a:rPr lang="en-US" altLang="zh-CN" sz="2400" dirty="0"/>
              <a:t>2 </a:t>
            </a:r>
            <a:r>
              <a:rPr lang="zh-CN" altLang="en-US" sz="2400" dirty="0"/>
              <a:t>个图像子集如图所示，如果 </a:t>
            </a:r>
            <a:r>
              <a:rPr lang="en-US" altLang="zh-CN" sz="2400" dirty="0"/>
              <a:t>v={1}: </a:t>
            </a:r>
          </a:p>
          <a:p>
            <a:pPr marL="0" indent="0">
              <a:buNone/>
            </a:pPr>
            <a:r>
              <a:rPr lang="zh-CN" altLang="en-US" sz="2400" dirty="0"/>
              <a:t>子集 </a:t>
            </a:r>
            <a:r>
              <a:rPr lang="en-US" altLang="zh-CN" sz="2400" dirty="0"/>
              <a:t>S </a:t>
            </a:r>
            <a:r>
              <a:rPr lang="zh-CN" altLang="en-US" sz="2400" dirty="0"/>
              <a:t>和子集 </a:t>
            </a:r>
            <a:r>
              <a:rPr lang="en-US" altLang="zh-CN" sz="2400" dirty="0"/>
              <a:t>T </a:t>
            </a:r>
            <a:r>
              <a:rPr lang="zh-CN" altLang="en-US" sz="2400" dirty="0"/>
              <a:t>是否：①</a:t>
            </a:r>
            <a:r>
              <a:rPr lang="en-US" altLang="zh-CN" sz="2400" dirty="0"/>
              <a:t>4—</a:t>
            </a:r>
            <a:r>
              <a:rPr lang="zh-CN" altLang="en-US" sz="2400" dirty="0"/>
              <a:t>连通 ②</a:t>
            </a:r>
            <a:r>
              <a:rPr lang="en-US" altLang="zh-CN" sz="2400" dirty="0"/>
              <a:t>8—</a:t>
            </a:r>
            <a:r>
              <a:rPr lang="zh-CN" altLang="en-US" sz="2400" dirty="0"/>
              <a:t>连通 ③</a:t>
            </a:r>
            <a:r>
              <a:rPr lang="en-US" altLang="zh-CN" sz="2400" dirty="0"/>
              <a:t>m—</a:t>
            </a:r>
            <a:r>
              <a:rPr lang="zh-CN" altLang="en-US" sz="2400" dirty="0"/>
              <a:t>连通</a:t>
            </a:r>
            <a:r>
              <a:rPr lang="en-US" altLang="zh-CN" sz="2400" dirty="0"/>
              <a:t> </a:t>
            </a:r>
            <a:r>
              <a:rPr lang="zh-CN" altLang="en-US" sz="2400" dirty="0"/>
              <a:t>。</a:t>
            </a:r>
            <a:endParaRPr lang="en-US" altLang="zh-CN" sz="2400" dirty="0"/>
          </a:p>
          <a:p>
            <a:pPr marL="0" indent="0">
              <a:lnSpc>
                <a:spcPct val="150000"/>
              </a:lnSpc>
              <a:buNone/>
            </a:pPr>
            <a:r>
              <a:rPr lang="zh-CN" altLang="en-US" sz="2000" dirty="0"/>
              <a:t>注意这里是求两个子集</a:t>
            </a:r>
            <a:r>
              <a:rPr lang="en-US" altLang="zh-CN" sz="2000" dirty="0"/>
              <a:t>S</a:t>
            </a:r>
            <a:r>
              <a:rPr lang="zh-CN" altLang="en-US" sz="2000" dirty="0"/>
              <a:t>和</a:t>
            </a:r>
            <a:r>
              <a:rPr lang="en-US" altLang="zh-CN" sz="2000" dirty="0"/>
              <a:t>T</a:t>
            </a:r>
            <a:r>
              <a:rPr lang="zh-CN" altLang="en-US" sz="2000" dirty="0"/>
              <a:t>的连通性。子集</a:t>
            </a:r>
            <a:r>
              <a:rPr lang="en-US" altLang="zh-CN" sz="2000" dirty="0"/>
              <a:t>S</a:t>
            </a:r>
            <a:r>
              <a:rPr lang="zh-CN" altLang="en-US" sz="2000" dirty="0"/>
              <a:t>和</a:t>
            </a:r>
            <a:r>
              <a:rPr lang="en-US" altLang="zh-CN" sz="2000" dirty="0"/>
              <a:t>T</a:t>
            </a:r>
            <a:r>
              <a:rPr lang="zh-CN" altLang="en-US" sz="2000" dirty="0"/>
              <a:t>不是</a:t>
            </a:r>
            <a:r>
              <a:rPr lang="en-US" altLang="zh-CN" sz="2000" dirty="0"/>
              <a:t>4-</a:t>
            </a:r>
            <a:r>
              <a:rPr lang="zh-CN" altLang="en-US" sz="2000" dirty="0"/>
              <a:t>连通的，是</a:t>
            </a:r>
            <a:r>
              <a:rPr lang="en-US" altLang="zh-CN" sz="2000" dirty="0"/>
              <a:t>8-</a:t>
            </a:r>
            <a:r>
              <a:rPr lang="zh-CN" altLang="en-US" sz="2000" dirty="0"/>
              <a:t>连通和</a:t>
            </a:r>
            <a:r>
              <a:rPr lang="en-US" altLang="zh-CN" sz="2000" dirty="0"/>
              <a:t>m-</a:t>
            </a:r>
            <a:r>
              <a:rPr lang="zh-CN" altLang="en-US" sz="2000" dirty="0"/>
              <a:t>连通的。</a:t>
            </a:r>
            <a:endParaRPr lang="en-US" altLang="zh-CN" sz="2000" dirty="0"/>
          </a:p>
        </p:txBody>
      </p:sp>
      <p:sp>
        <p:nvSpPr>
          <p:cNvPr id="3" name="矩形 2"/>
          <p:cNvSpPr/>
          <p:nvPr/>
        </p:nvSpPr>
        <p:spPr>
          <a:xfrm rot="18835985">
            <a:off x="4029076" y="5095875"/>
            <a:ext cx="933450" cy="2381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作业四</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5. </a:t>
            </a:r>
            <a:r>
              <a:rPr lang="zh-CN" altLang="en-US" sz="2400" dirty="0"/>
              <a:t>有一种常用的图像增强技术是将高频增强和直方图均衡化结合起来以达到使边缘锐化的反差增强效果，以上两个操作的先后次序对增强效果有影响吗，为什么？</a:t>
            </a:r>
            <a:endParaRPr lang="en-US" altLang="zh-CN" sz="2400" dirty="0"/>
          </a:p>
          <a:p>
            <a:pPr marL="0" indent="0">
              <a:lnSpc>
                <a:spcPct val="120000"/>
              </a:lnSpc>
              <a:buNone/>
            </a:pPr>
            <a:r>
              <a:rPr lang="zh-CN" altLang="en-US" sz="2000" dirty="0"/>
              <a:t>答：有影响。</a:t>
            </a:r>
            <a:endParaRPr lang="en-US" altLang="zh-CN" sz="2000" dirty="0"/>
          </a:p>
          <a:p>
            <a:pPr marL="0" indent="0">
              <a:lnSpc>
                <a:spcPct val="120000"/>
              </a:lnSpc>
              <a:buNone/>
            </a:pPr>
            <a:r>
              <a:rPr lang="zh-CN" altLang="en-US" sz="2000" dirty="0"/>
              <a:t>高频增强是一种线性操作，直方图均衡化是一种非线性操作，所以先后次序对增强效果有影响，不能互换。</a:t>
            </a:r>
            <a:endParaRPr lang="en-US" altLang="zh-CN" sz="2000" dirty="0"/>
          </a:p>
          <a:p>
            <a:pPr marL="0" indent="0">
              <a:lnSpc>
                <a:spcPct val="120000"/>
              </a:lnSpc>
              <a:buNone/>
            </a:pPr>
            <a:r>
              <a:rPr lang="zh-CN" altLang="en-US" sz="2000" dirty="0"/>
              <a:t>因为如果图像偏亮或者偏暗的话，高频增强会减少一部分灰度信息，从而影响直方图均衡化的结果。</a:t>
            </a:r>
            <a:endParaRPr lang="en-US" altLang="zh-CN"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作业五</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1.</a:t>
            </a:r>
            <a:r>
              <a:rPr lang="zh-CN" altLang="en-US" sz="2400" dirty="0"/>
              <a:t> </a:t>
            </a:r>
            <a:r>
              <a:rPr sz="2400" dirty="0"/>
              <a:t>设一幅图像的模糊是由物体在x和y方向上任意的匀速运动产生的，求转移函数H(u，v)。</a:t>
            </a:r>
          </a:p>
          <a:p>
            <a:pPr marL="0" indent="0">
              <a:lnSpc>
                <a:spcPct val="150000"/>
              </a:lnSpc>
              <a:buNone/>
            </a:pPr>
            <a:endParaRPr lang="zh-CN" altLang="en-US" sz="2000" dirty="0"/>
          </a:p>
        </p:txBody>
      </p:sp>
      <p:graphicFrame>
        <p:nvGraphicFramePr>
          <p:cNvPr id="2" name="表格 1"/>
          <p:cNvGraphicFramePr/>
          <p:nvPr/>
        </p:nvGraphicFramePr>
        <p:xfrm>
          <a:off x="4572000" y="2833052"/>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表格 5"/>
          <p:cNvGraphicFramePr/>
          <p:nvPr/>
        </p:nvGraphicFramePr>
        <p:xfrm>
          <a:off x="4572000" y="2925445"/>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 name="图片 6"/>
          <p:cNvPicPr/>
          <p:nvPr/>
        </p:nvPicPr>
        <p:blipFill>
          <a:blip r:embed="rId3"/>
          <a:stretch>
            <a:fillRect/>
          </a:stretch>
        </p:blipFill>
        <p:spPr>
          <a:xfrm>
            <a:off x="2922270" y="2821305"/>
            <a:ext cx="4250690" cy="451485"/>
          </a:xfrm>
          <a:prstGeom prst="rect">
            <a:avLst/>
          </a:prstGeom>
          <a:noFill/>
          <a:ln w="9525">
            <a:noFill/>
          </a:ln>
        </p:spPr>
      </p:pic>
      <p:sp>
        <p:nvSpPr>
          <p:cNvPr id="8" name="文本框 7"/>
          <p:cNvSpPr txBox="1"/>
          <p:nvPr/>
        </p:nvSpPr>
        <p:spPr>
          <a:xfrm>
            <a:off x="695325" y="2360295"/>
            <a:ext cx="7237095" cy="460375"/>
          </a:xfrm>
          <a:prstGeom prst="rect">
            <a:avLst/>
          </a:prstGeom>
          <a:noFill/>
          <a:ln w="9525">
            <a:noFill/>
          </a:ln>
        </p:spPr>
        <p:txBody>
          <a:bodyPr wrap="square">
            <a:spAutoFit/>
          </a:bodyPr>
          <a:lstStyle/>
          <a:p>
            <a:pPr indent="0"/>
            <a:r>
              <a:rPr lang="zh-CN" sz="2400">
                <a:latin typeface="等线 Light" panose="02010600030101010101" charset="-122"/>
                <a:ea typeface="等线 Light" panose="02010600030101010101" charset="-122"/>
                <a:cs typeface="等线 Light" panose="02010600030101010101" charset="-122"/>
              </a:rPr>
              <a:t>解：设</a:t>
            </a:r>
            <a:r>
              <a:rPr lang="en-US" sz="2400">
                <a:latin typeface="等线 Light" panose="02010600030101010101" charset="-122"/>
                <a:ea typeface="等线 Light" panose="02010600030101010101" charset="-122"/>
                <a:cs typeface="等线 Light" panose="02010600030101010101" charset="-122"/>
              </a:rPr>
              <a:t>x</a:t>
            </a:r>
            <a:r>
              <a:rPr lang="en-US" sz="2400" baseline="-25000">
                <a:latin typeface="等线 Light" panose="02010600030101010101" charset="-122"/>
                <a:ea typeface="等线 Light" panose="02010600030101010101" charset="-122"/>
                <a:cs typeface="等线 Light" panose="02010600030101010101" charset="-122"/>
              </a:rPr>
              <a:t>0</a:t>
            </a:r>
            <a:r>
              <a:rPr lang="en-US" sz="2400">
                <a:latin typeface="等线 Light" panose="02010600030101010101" charset="-122"/>
                <a:ea typeface="等线 Light" panose="02010600030101010101" charset="-122"/>
                <a:cs typeface="等线 Light" panose="02010600030101010101" charset="-122"/>
              </a:rPr>
              <a:t>(t)=ct/T,y</a:t>
            </a:r>
            <a:r>
              <a:rPr lang="en-US" sz="2400" baseline="-25000">
                <a:latin typeface="等线 Light" panose="02010600030101010101" charset="-122"/>
                <a:ea typeface="等线 Light" panose="02010600030101010101" charset="-122"/>
                <a:cs typeface="等线 Light" panose="02010600030101010101" charset="-122"/>
              </a:rPr>
              <a:t>0</a:t>
            </a:r>
            <a:r>
              <a:rPr lang="zh-CN" sz="2400">
                <a:latin typeface="等线 Light" panose="02010600030101010101" charset="-122"/>
                <a:ea typeface="等线 Light" panose="02010600030101010101" charset="-122"/>
                <a:cs typeface="等线 Light" panose="02010600030101010101" charset="-122"/>
              </a:rPr>
              <a:t>(t)= rt/T,代入下式</a:t>
            </a:r>
            <a:endParaRPr lang="zh-CN" altLang="en-US" sz="2400">
              <a:latin typeface="等线 Light" panose="02010600030101010101" charset="-122"/>
              <a:ea typeface="等线 Light" panose="02010600030101010101" charset="-122"/>
              <a:cs typeface="等线 Light" panose="02010600030101010101" charset="-122"/>
            </a:endParaRPr>
          </a:p>
        </p:txBody>
      </p:sp>
      <p:sp>
        <p:nvSpPr>
          <p:cNvPr id="9" name="文本框 8"/>
          <p:cNvSpPr txBox="1"/>
          <p:nvPr/>
        </p:nvSpPr>
        <p:spPr>
          <a:xfrm>
            <a:off x="820420" y="3942715"/>
            <a:ext cx="5080000" cy="460375"/>
          </a:xfrm>
          <a:prstGeom prst="rect">
            <a:avLst/>
          </a:prstGeom>
          <a:noFill/>
          <a:ln w="9525">
            <a:noFill/>
          </a:ln>
        </p:spPr>
        <p:txBody>
          <a:bodyPr>
            <a:spAutoFit/>
          </a:bodyPr>
          <a:lstStyle/>
          <a:p>
            <a:pPr indent="0"/>
            <a:r>
              <a:rPr lang="zh-CN" sz="2400" b="1">
                <a:latin typeface="等线 Light" panose="02010600030101010101" charset="-122"/>
                <a:ea typeface="等线 Light" panose="02010600030101010101" charset="-122"/>
              </a:rPr>
              <a:t>得</a:t>
            </a:r>
            <a:r>
              <a:rPr lang="zh-CN" sz="1200" b="1">
                <a:ea typeface="宋体" panose="02010600030101010101" pitchFamily="2" charset="-122"/>
              </a:rPr>
              <a:t>：</a:t>
            </a:r>
            <a:endParaRPr lang="zh-CN" altLang="en-US"/>
          </a:p>
        </p:txBody>
      </p:sp>
      <p:graphicFrame>
        <p:nvGraphicFramePr>
          <p:cNvPr id="3" name="对象 2"/>
          <p:cNvGraphicFramePr/>
          <p:nvPr/>
        </p:nvGraphicFramePr>
        <p:xfrm>
          <a:off x="1657350" y="3409315"/>
          <a:ext cx="6623050" cy="3093085"/>
        </p:xfrm>
        <a:graphic>
          <a:graphicData uri="http://schemas.openxmlformats.org/presentationml/2006/ole">
            <mc:AlternateContent xmlns:mc="http://schemas.openxmlformats.org/markup-compatibility/2006">
              <mc:Choice xmlns:v="urn:schemas-microsoft-com:vml" Requires="v">
                <p:oleObj spid="_x0000_s4142" r:id="rId4" imgW="5139055" imgH="3099435" progId="Equation.DSMT4">
                  <p:embed/>
                </p:oleObj>
              </mc:Choice>
              <mc:Fallback>
                <p:oleObj r:id="rId4" imgW="5139055" imgH="3099435" progId="Equation.DSMT4">
                  <p:embed/>
                  <p:pic>
                    <p:nvPicPr>
                      <p:cNvPr id="0" name="图片 9"/>
                      <p:cNvPicPr/>
                      <p:nvPr/>
                    </p:nvPicPr>
                    <p:blipFill>
                      <a:blip r:embed="rId5"/>
                      <a:stretch>
                        <a:fillRect/>
                      </a:stretch>
                    </p:blipFill>
                    <p:spPr>
                      <a:xfrm>
                        <a:off x="1657350" y="3409315"/>
                        <a:ext cx="6623050" cy="3093085"/>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作业五</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a:t>
            </a:r>
            <a:r>
              <a:rPr sz="2400" dirty="0"/>
              <a:t>设一幅图像的模糊是由物体在x方向的匀加速运动产生的，当t＝0时，物体静止，在t＝0到t＝T间物体加速度x0(t)=at</a:t>
            </a:r>
            <a:r>
              <a:rPr sz="2400" baseline="30000" dirty="0"/>
              <a:t>2</a:t>
            </a:r>
            <a:r>
              <a:rPr sz="2400" dirty="0"/>
              <a:t>/2，求转移函数H(u，v)，并讨论匀速运动和匀加速运动所造成的模糊的不同特点。</a:t>
            </a:r>
          </a:p>
          <a:p>
            <a:pPr marL="0" indent="0">
              <a:lnSpc>
                <a:spcPct val="150000"/>
              </a:lnSpc>
              <a:buNone/>
            </a:pPr>
            <a:r>
              <a:rPr lang="zh-CN" sz="2400" dirty="0">
                <a:latin typeface="等线 Light" panose="02010600030101010101" charset="-122"/>
                <a:ea typeface="等线 Light" panose="02010600030101010101" charset="-122"/>
                <a:cs typeface="等线 Light" panose="02010600030101010101" charset="-122"/>
                <a:sym typeface="+mn-ea"/>
              </a:rPr>
              <a:t>解：将加速度</a:t>
            </a:r>
            <a:r>
              <a:rPr lang="en-US" sz="2400" dirty="0">
                <a:latin typeface="等线 Light" panose="02010600030101010101" charset="-122"/>
                <a:ea typeface="等线 Light" panose="02010600030101010101" charset="-122"/>
                <a:cs typeface="等线 Light" panose="02010600030101010101" charset="-122"/>
                <a:sym typeface="+mn-ea"/>
              </a:rPr>
              <a:t>x</a:t>
            </a:r>
            <a:r>
              <a:rPr lang="en-US" sz="2400" baseline="-25000" dirty="0">
                <a:latin typeface="等线 Light" panose="02010600030101010101" charset="-122"/>
                <a:ea typeface="等线 Light" panose="02010600030101010101" charset="-122"/>
                <a:cs typeface="等线 Light" panose="02010600030101010101" charset="-122"/>
                <a:sym typeface="+mn-ea"/>
              </a:rPr>
              <a:t>0</a:t>
            </a:r>
            <a:r>
              <a:rPr lang="en-US" sz="2400" dirty="0">
                <a:latin typeface="等线 Light" panose="02010600030101010101" charset="-122"/>
                <a:ea typeface="等线 Light" panose="02010600030101010101" charset="-122"/>
                <a:cs typeface="等线 Light" panose="02010600030101010101" charset="-122"/>
                <a:sym typeface="+mn-ea"/>
              </a:rPr>
              <a:t>(t)= at</a:t>
            </a:r>
            <a:r>
              <a:rPr lang="en-US" sz="2400" baseline="30000" dirty="0">
                <a:latin typeface="等线 Light" panose="02010600030101010101" charset="-122"/>
                <a:ea typeface="等线 Light" panose="02010600030101010101" charset="-122"/>
                <a:cs typeface="等线 Light" panose="02010600030101010101" charset="-122"/>
                <a:sym typeface="+mn-ea"/>
              </a:rPr>
              <a:t>2</a:t>
            </a:r>
            <a:r>
              <a:rPr lang="en-US" sz="2400" dirty="0">
                <a:latin typeface="等线 Light" panose="02010600030101010101" charset="-122"/>
                <a:ea typeface="等线 Light" panose="02010600030101010101" charset="-122"/>
                <a:cs typeface="等线 Light" panose="02010600030101010101" charset="-122"/>
                <a:sym typeface="+mn-ea"/>
              </a:rPr>
              <a:t>/2,y</a:t>
            </a:r>
            <a:r>
              <a:rPr lang="en-US" sz="2400" baseline="-25000" dirty="0">
                <a:latin typeface="等线 Light" panose="02010600030101010101" charset="-122"/>
                <a:ea typeface="等线 Light" panose="02010600030101010101" charset="-122"/>
                <a:cs typeface="等线 Light" panose="02010600030101010101" charset="-122"/>
                <a:sym typeface="+mn-ea"/>
              </a:rPr>
              <a:t>0</a:t>
            </a:r>
            <a:r>
              <a:rPr lang="zh-CN" sz="2400" dirty="0">
                <a:latin typeface="等线 Light" panose="02010600030101010101" charset="-122"/>
                <a:ea typeface="等线 Light" panose="02010600030101010101" charset="-122"/>
                <a:cs typeface="等线 Light" panose="02010600030101010101" charset="-122"/>
                <a:sym typeface="+mn-ea"/>
              </a:rPr>
              <a:t>(t)=0,代入下式</a:t>
            </a:r>
            <a:endParaRPr lang="zh-CN" altLang="en-US" sz="2400" dirty="0">
              <a:latin typeface="等线 Light" panose="02010600030101010101" charset="-122"/>
              <a:ea typeface="等线 Light" panose="02010600030101010101" charset="-122"/>
              <a:cs typeface="等线 Light" panose="02010600030101010101" charset="-122"/>
            </a:endParaRPr>
          </a:p>
          <a:p>
            <a:pPr marL="0" indent="0">
              <a:lnSpc>
                <a:spcPct val="150000"/>
              </a:lnSpc>
              <a:buNone/>
            </a:pPr>
            <a:endParaRPr lang="zh-CN" altLang="en-US" sz="2400" dirty="0">
              <a:latin typeface="等线 Light" panose="02010600030101010101" charset="-122"/>
              <a:ea typeface="等线 Light" panose="02010600030101010101" charset="-122"/>
              <a:cs typeface="等线 Light" panose="02010600030101010101" charset="-122"/>
            </a:endParaRPr>
          </a:p>
        </p:txBody>
      </p:sp>
      <p:sp>
        <p:nvSpPr>
          <p:cNvPr id="9" name="文本框 8"/>
          <p:cNvSpPr txBox="1"/>
          <p:nvPr/>
        </p:nvSpPr>
        <p:spPr>
          <a:xfrm>
            <a:off x="514350" y="3968750"/>
            <a:ext cx="5080000" cy="460375"/>
          </a:xfrm>
          <a:prstGeom prst="rect">
            <a:avLst/>
          </a:prstGeom>
          <a:noFill/>
          <a:ln w="9525">
            <a:noFill/>
          </a:ln>
        </p:spPr>
        <p:txBody>
          <a:bodyPr>
            <a:spAutoFit/>
          </a:bodyPr>
          <a:lstStyle/>
          <a:p>
            <a:pPr indent="0"/>
            <a:r>
              <a:rPr lang="zh-CN" sz="2400" b="1">
                <a:latin typeface="等线 Light" panose="02010600030101010101" charset="-122"/>
                <a:ea typeface="等线 Light" panose="02010600030101010101" charset="-122"/>
              </a:rPr>
              <a:t>得</a:t>
            </a:r>
            <a:r>
              <a:rPr lang="zh-CN" sz="1200" b="1">
                <a:ea typeface="宋体" panose="02010600030101010101" pitchFamily="2" charset="-122"/>
              </a:rPr>
              <a:t>：</a:t>
            </a:r>
            <a:endParaRPr lang="zh-CN" altLang="en-US"/>
          </a:p>
        </p:txBody>
      </p:sp>
      <p:pic>
        <p:nvPicPr>
          <p:cNvPr id="10" name="图片 9"/>
          <p:cNvPicPr/>
          <p:nvPr/>
        </p:nvPicPr>
        <p:blipFill>
          <a:blip r:embed="rId3"/>
          <a:stretch>
            <a:fillRect/>
          </a:stretch>
        </p:blipFill>
        <p:spPr>
          <a:xfrm>
            <a:off x="2608580" y="3509010"/>
            <a:ext cx="4154805" cy="533400"/>
          </a:xfrm>
          <a:prstGeom prst="rect">
            <a:avLst/>
          </a:prstGeom>
          <a:noFill/>
          <a:ln w="9525">
            <a:noFill/>
          </a:ln>
        </p:spPr>
      </p:pic>
      <p:graphicFrame>
        <p:nvGraphicFramePr>
          <p:cNvPr id="1073742869" name="对象 1073742868"/>
          <p:cNvGraphicFramePr>
            <a:graphicFrameLocks noChangeAspect="1"/>
          </p:cNvGraphicFramePr>
          <p:nvPr/>
        </p:nvGraphicFramePr>
        <p:xfrm>
          <a:off x="1717040" y="4163060"/>
          <a:ext cx="4960620" cy="633730"/>
        </p:xfrm>
        <a:graphic>
          <a:graphicData uri="http://schemas.openxmlformats.org/presentationml/2006/ole">
            <mc:AlternateContent xmlns:mc="http://schemas.openxmlformats.org/markup-compatibility/2006">
              <mc:Choice xmlns:v="urn:schemas-microsoft-com:vml" Requires="v">
                <p:oleObj spid="_x0000_s5166" r:id="rId4" imgW="4775200" imgH="609600" progId="Equation.DSMT4">
                  <p:embed/>
                </p:oleObj>
              </mc:Choice>
              <mc:Fallback>
                <p:oleObj r:id="rId4" imgW="4775200" imgH="609600" progId="Equation.DSMT4">
                  <p:embed/>
                  <p:pic>
                    <p:nvPicPr>
                      <p:cNvPr id="0" name="图片 10"/>
                      <p:cNvPicPr/>
                      <p:nvPr/>
                    </p:nvPicPr>
                    <p:blipFill>
                      <a:blip r:embed="rId5"/>
                      <a:stretch>
                        <a:fillRect/>
                      </a:stretch>
                    </p:blipFill>
                    <p:spPr>
                      <a:xfrm>
                        <a:off x="1717040" y="4163060"/>
                        <a:ext cx="4960620" cy="633730"/>
                      </a:xfrm>
                      <a:prstGeom prst="rect">
                        <a:avLst/>
                      </a:prstGeom>
                      <a:noFill/>
                      <a:ln w="38100">
                        <a:noFill/>
                        <a:miter/>
                      </a:ln>
                    </p:spPr>
                  </p:pic>
                </p:oleObj>
              </mc:Fallback>
            </mc:AlternateContent>
          </a:graphicData>
        </a:graphic>
      </p:graphicFrame>
      <p:sp>
        <p:nvSpPr>
          <p:cNvPr id="12" name="文本框 11"/>
          <p:cNvSpPr txBox="1"/>
          <p:nvPr/>
        </p:nvSpPr>
        <p:spPr>
          <a:xfrm>
            <a:off x="756285" y="4834255"/>
            <a:ext cx="7614285" cy="1938020"/>
          </a:xfrm>
          <a:prstGeom prst="rect">
            <a:avLst/>
          </a:prstGeom>
          <a:noFill/>
          <a:ln w="9525">
            <a:noFill/>
          </a:ln>
        </p:spPr>
        <p:txBody>
          <a:bodyPr wrap="square">
            <a:spAutoFit/>
          </a:bodyPr>
          <a:lstStyle/>
          <a:p>
            <a:pPr indent="0"/>
            <a:r>
              <a:rPr lang="zh-CN" sz="2400" b="1">
                <a:latin typeface="等线 Light" panose="02010600030101010101" charset="-122"/>
                <a:ea typeface="等线 Light" panose="02010600030101010101" charset="-122"/>
                <a:cs typeface="等线 Light" panose="02010600030101010101" charset="-122"/>
              </a:rPr>
              <a:t>匀速运动所造成的模糊，由于H(u,v)可能在u,v平面上某些位置取零或很小，从而使得恢复结果与预期的结果可能有很大的差距。对匀加速运动所造成的模糊，由于H(u,v)在u,v平面上没有取零点，则没有这个问题。</a:t>
            </a:r>
            <a:endParaRPr lang="en-US" sz="2400" b="1">
              <a:latin typeface="等线 Light" panose="02010600030101010101" charset="-122"/>
              <a:ea typeface="等线 Light" panose="02010600030101010101" charset="-122"/>
              <a:cs typeface="等线 Light" panose="02010600030101010101" charset="-122"/>
            </a:endParaRPr>
          </a:p>
          <a:p>
            <a:pPr indent="0"/>
            <a:r>
              <a:rPr lang="en-US" sz="2400" b="1">
                <a:latin typeface="等线 Light" panose="02010600030101010101" charset="-122"/>
                <a:ea typeface="等线 Light" panose="02010600030101010101" charset="-122"/>
                <a:cs typeface="等线 Light" panose="02010600030101010101" charset="-122"/>
              </a:rPr>
              <a:t> </a:t>
            </a:r>
            <a:endParaRPr lang="zh-CN" altLang="en-US" sz="2400">
              <a:latin typeface="等线 Light" panose="02010600030101010101" charset="-122"/>
              <a:ea typeface="等线 Light" panose="02010600030101010101" charset="-122"/>
              <a:cs typeface="等线 Light" panose="02010600030101010101" charset="-122"/>
            </a:endParaRPr>
          </a:p>
        </p:txBody>
      </p:sp>
      <p:pic>
        <p:nvPicPr>
          <p:cNvPr id="8" name="图片 7">
            <a:extLst>
              <a:ext uri="{FF2B5EF4-FFF2-40B4-BE49-F238E27FC236}">
                <a16:creationId xmlns:a16="http://schemas.microsoft.com/office/drawing/2014/main" id="{B3D4AB6A-1292-8613-B6D0-282CFD3E33D4}"/>
              </a:ext>
            </a:extLst>
          </p:cNvPr>
          <p:cNvPicPr>
            <a:picLocks noChangeAspect="1"/>
          </p:cNvPicPr>
          <p:nvPr/>
        </p:nvPicPr>
        <p:blipFill>
          <a:blip r:embed="rId6"/>
          <a:stretch>
            <a:fillRect/>
          </a:stretch>
        </p:blipFill>
        <p:spPr>
          <a:xfrm>
            <a:off x="6692214" y="2563387"/>
            <a:ext cx="2451786" cy="109114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作业五</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a:t>
            </a:r>
            <a:r>
              <a:rPr lang="zh-CN" altLang="en-US" sz="2400" dirty="0"/>
              <a:t> </a:t>
            </a:r>
            <a:r>
              <a:rPr sz="2400" dirty="0"/>
              <a:t>成像时由于长时间曝光受到大气干扰而产生的图像模糊可以用转移函数</a:t>
            </a:r>
            <a:r>
              <a:rPr lang="en-US" sz="2400" dirty="0"/>
              <a:t>				</a:t>
            </a:r>
            <a:r>
              <a:rPr sz="2400" dirty="0"/>
              <a:t>表示。设噪声可忽略，求恢复这类模糊的维纳滤波的方程。</a:t>
            </a:r>
          </a:p>
          <a:p>
            <a:pPr marL="0" indent="0">
              <a:lnSpc>
                <a:spcPct val="150000"/>
              </a:lnSpc>
              <a:buNone/>
            </a:pPr>
            <a:r>
              <a:rPr lang="zh-CN" sz="2400" dirty="0">
                <a:latin typeface="等线 Light" panose="02010600030101010101" charset="-122"/>
                <a:ea typeface="等线 Light" panose="02010600030101010101" charset="-122"/>
                <a:cs typeface="等线 Light" panose="02010600030101010101" charset="-122"/>
                <a:sym typeface="+mn-ea"/>
              </a:rPr>
              <a:t>解：当噪声可忽略时，维纳滤波就退化为逆滤波，所以</a:t>
            </a:r>
          </a:p>
          <a:p>
            <a:pPr marL="0" indent="0">
              <a:lnSpc>
                <a:spcPct val="150000"/>
              </a:lnSpc>
              <a:buNone/>
            </a:pPr>
            <a:endParaRPr lang="zh-CN" altLang="en-US" sz="2400" dirty="0">
              <a:latin typeface="等线 Light" panose="02010600030101010101" charset="-122"/>
              <a:ea typeface="等线 Light" panose="02010600030101010101" charset="-122"/>
              <a:cs typeface="等线 Light" panose="02010600030101010101" charset="-122"/>
            </a:endParaRPr>
          </a:p>
        </p:txBody>
      </p:sp>
      <p:graphicFrame>
        <p:nvGraphicFramePr>
          <p:cNvPr id="1073742870" name="对象 1073742869"/>
          <p:cNvGraphicFramePr>
            <a:graphicFrameLocks noChangeAspect="1"/>
          </p:cNvGraphicFramePr>
          <p:nvPr>
            <p:extLst>
              <p:ext uri="{D42A27DB-BD31-4B8C-83A1-F6EECF244321}">
                <p14:modId xmlns:p14="http://schemas.microsoft.com/office/powerpoint/2010/main" val="358880990"/>
              </p:ext>
            </p:extLst>
          </p:nvPr>
        </p:nvGraphicFramePr>
        <p:xfrm>
          <a:off x="3585845" y="3175635"/>
          <a:ext cx="1809750" cy="647700"/>
        </p:xfrm>
        <a:graphic>
          <a:graphicData uri="http://schemas.openxmlformats.org/presentationml/2006/ole">
            <mc:AlternateContent xmlns:mc="http://schemas.openxmlformats.org/markup-compatibility/2006">
              <mc:Choice xmlns:v="urn:schemas-microsoft-com:vml" Requires="v">
                <p:oleObj spid="_x0000_s6280" r:id="rId3" imgW="1562100" imgH="558800" progId="Equation.DSMT4">
                  <p:embed/>
                </p:oleObj>
              </mc:Choice>
              <mc:Fallback>
                <p:oleObj r:id="rId3" imgW="1562100" imgH="558800" progId="Equation.DSMT4">
                  <p:embed/>
                  <p:pic>
                    <p:nvPicPr>
                      <p:cNvPr id="0" name="图片 3075"/>
                      <p:cNvPicPr/>
                      <p:nvPr/>
                    </p:nvPicPr>
                    <p:blipFill>
                      <a:blip r:embed="rId4"/>
                      <a:stretch>
                        <a:fillRect/>
                      </a:stretch>
                    </p:blipFill>
                    <p:spPr>
                      <a:xfrm>
                        <a:off x="3585845" y="3175635"/>
                        <a:ext cx="1809750" cy="647700"/>
                      </a:xfrm>
                      <a:prstGeom prst="rect">
                        <a:avLst/>
                      </a:prstGeom>
                      <a:noFill/>
                      <a:ln w="38100">
                        <a:noFill/>
                        <a:miter/>
                      </a:ln>
                    </p:spPr>
                  </p:pic>
                </p:oleObj>
              </mc:Fallback>
            </mc:AlternateContent>
          </a:graphicData>
        </a:graphic>
      </p:graphicFrame>
      <p:sp>
        <p:nvSpPr>
          <p:cNvPr id="15" name="文本框 14"/>
          <p:cNvSpPr txBox="1"/>
          <p:nvPr/>
        </p:nvSpPr>
        <p:spPr>
          <a:xfrm>
            <a:off x="1090930" y="3968750"/>
            <a:ext cx="6944995" cy="460375"/>
          </a:xfrm>
          <a:prstGeom prst="rect">
            <a:avLst/>
          </a:prstGeom>
          <a:noFill/>
          <a:ln w="9525">
            <a:noFill/>
          </a:ln>
        </p:spPr>
        <p:txBody>
          <a:bodyPr wrap="square">
            <a:spAutoFit/>
          </a:bodyPr>
          <a:lstStyle/>
          <a:p>
            <a:pPr indent="0"/>
            <a:r>
              <a:rPr lang="zh-CN" sz="2400">
                <a:latin typeface="等线 Light" panose="02010600030101010101" charset="-122"/>
                <a:ea typeface="等线 Light" panose="02010600030101010101" charset="-122"/>
                <a:cs typeface="等线 Light" panose="02010600030101010101" charset="-122"/>
              </a:rPr>
              <a:t>将</a:t>
            </a:r>
            <a:r>
              <a:rPr lang="en-US" sz="2400">
                <a:latin typeface="等线 Light" panose="02010600030101010101" charset="-122"/>
                <a:ea typeface="等线 Light" panose="02010600030101010101" charset="-122"/>
                <a:cs typeface="等线 Light" panose="02010600030101010101" charset="-122"/>
              </a:rPr>
              <a:t> </a:t>
            </a:r>
            <a:r>
              <a:rPr lang="en-US" altLang="zh-CN" sz="2400">
                <a:latin typeface="等线 Light" panose="02010600030101010101" charset="-122"/>
                <a:ea typeface="等线 Light" panose="02010600030101010101" charset="-122"/>
                <a:cs typeface="等线 Light" panose="02010600030101010101" charset="-122"/>
              </a:rPr>
              <a:t>                                           </a:t>
            </a:r>
            <a:r>
              <a:rPr lang="zh-CN" sz="2400">
                <a:latin typeface="等线 Light" panose="02010600030101010101" charset="-122"/>
                <a:ea typeface="等线 Light" panose="02010600030101010101" charset="-122"/>
                <a:cs typeface="等线 Light" panose="02010600030101010101" charset="-122"/>
              </a:rPr>
              <a:t>代入上式即可。</a:t>
            </a:r>
            <a:endParaRPr lang="zh-CN" altLang="en-US" sz="2400">
              <a:latin typeface="等线 Light" panose="02010600030101010101" charset="-122"/>
              <a:ea typeface="等线 Light" panose="02010600030101010101" charset="-122"/>
              <a:cs typeface="等线 Light" panose="02010600030101010101" charset="-122"/>
            </a:endParaRPr>
          </a:p>
        </p:txBody>
      </p:sp>
      <p:pic>
        <p:nvPicPr>
          <p:cNvPr id="16" name="图片 15"/>
          <p:cNvPicPr>
            <a:picLocks noChangeAspect="1"/>
          </p:cNvPicPr>
          <p:nvPr/>
        </p:nvPicPr>
        <p:blipFill rotWithShape="1">
          <a:blip r:embed="rId5"/>
          <a:srcRect l="-50" t="43906" r="4"/>
          <a:stretch/>
        </p:blipFill>
        <p:spPr>
          <a:xfrm>
            <a:off x="772926" y="4660283"/>
            <a:ext cx="7778130" cy="1417788"/>
          </a:xfrm>
          <a:prstGeom prst="rect">
            <a:avLst/>
          </a:prstGeom>
        </p:spPr>
      </p:pic>
      <p:graphicFrame>
        <p:nvGraphicFramePr>
          <p:cNvPr id="7" name="对象 6"/>
          <p:cNvGraphicFramePr/>
          <p:nvPr/>
        </p:nvGraphicFramePr>
        <p:xfrm>
          <a:off x="2814955" y="1807845"/>
          <a:ext cx="2766060" cy="297815"/>
        </p:xfrm>
        <a:graphic>
          <a:graphicData uri="http://schemas.openxmlformats.org/presentationml/2006/ole">
            <mc:AlternateContent xmlns:mc="http://schemas.openxmlformats.org/markup-compatibility/2006">
              <mc:Choice xmlns:v="urn:schemas-microsoft-com:vml" Requires="v">
                <p:oleObj spid="_x0000_s6281" r:id="rId6" imgW="1905000" imgH="228600" progId="Equation.DSMT4">
                  <p:embed/>
                </p:oleObj>
              </mc:Choice>
              <mc:Fallback>
                <p:oleObj r:id="rId6" imgW="1905000" imgH="228600" progId="Equation.DSMT4">
                  <p:embed/>
                  <p:pic>
                    <p:nvPicPr>
                      <p:cNvPr id="0" name="图片 7"/>
                      <p:cNvPicPr/>
                      <p:nvPr/>
                    </p:nvPicPr>
                    <p:blipFill>
                      <a:blip r:embed="rId7"/>
                      <a:stretch>
                        <a:fillRect/>
                      </a:stretch>
                    </p:blipFill>
                    <p:spPr>
                      <a:xfrm>
                        <a:off x="2814955" y="1807845"/>
                        <a:ext cx="2766060" cy="297815"/>
                      </a:xfrm>
                      <a:prstGeom prst="rect">
                        <a:avLst/>
                      </a:prstGeom>
                    </p:spPr>
                  </p:pic>
                </p:oleObj>
              </mc:Fallback>
            </mc:AlternateContent>
          </a:graphicData>
        </a:graphic>
      </p:graphicFrame>
      <p:graphicFrame>
        <p:nvGraphicFramePr>
          <p:cNvPr id="9" name="对象 8"/>
          <p:cNvGraphicFramePr/>
          <p:nvPr/>
        </p:nvGraphicFramePr>
        <p:xfrm>
          <a:off x="1738630" y="4001135"/>
          <a:ext cx="3135630" cy="427355"/>
        </p:xfrm>
        <a:graphic>
          <a:graphicData uri="http://schemas.openxmlformats.org/presentationml/2006/ole">
            <mc:AlternateContent xmlns:mc="http://schemas.openxmlformats.org/markup-compatibility/2006">
              <mc:Choice xmlns:v="urn:schemas-microsoft-com:vml" Requires="v">
                <p:oleObj spid="_x0000_s6282" r:id="rId8" imgW="1905000" imgH="228600" progId="Equation.DSMT4">
                  <p:embed/>
                </p:oleObj>
              </mc:Choice>
              <mc:Fallback>
                <p:oleObj r:id="rId8" imgW="1905000" imgH="228600" progId="Equation.DSMT4">
                  <p:embed/>
                  <p:pic>
                    <p:nvPicPr>
                      <p:cNvPr id="0" name="图片 7"/>
                      <p:cNvPicPr/>
                      <p:nvPr/>
                    </p:nvPicPr>
                    <p:blipFill>
                      <a:blip r:embed="rId7"/>
                      <a:stretch>
                        <a:fillRect/>
                      </a:stretch>
                    </p:blipFill>
                    <p:spPr>
                      <a:xfrm>
                        <a:off x="1738630" y="4001135"/>
                        <a:ext cx="3135630" cy="427355"/>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1.</a:t>
                </a:r>
                <a:r>
                  <a:rPr lang="zh-CN" altLang="en-US" sz="2400" dirty="0"/>
                  <a:t> （</a:t>
                </a:r>
                <a:r>
                  <a:rPr lang="en-US" altLang="zh-CN" sz="2400" dirty="0"/>
                  <a:t>1</a:t>
                </a:r>
                <a:r>
                  <a:rPr lang="zh-CN" altLang="en-US" sz="2400" dirty="0"/>
                  <a:t>）请说明是否能用变长编码压缩一幅已直方图均衡化的具有</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2</m:t>
                        </m:r>
                      </m:e>
                      <m:sup>
                        <m:r>
                          <a:rPr lang="en-US" altLang="zh-CN" sz="2400" b="0" i="1" dirty="0" smtClean="0">
                            <a:latin typeface="Cambria Math" panose="02040503050406030204" pitchFamily="18" charset="0"/>
                          </a:rPr>
                          <m:t>𝑛</m:t>
                        </m:r>
                      </m:sup>
                    </m:sSup>
                  </m:oMath>
                </a14:m>
                <a:r>
                  <a:rPr lang="zh-CN" altLang="en-US" sz="2400" dirty="0"/>
                  <a:t>级灰度的图？</a:t>
                </a:r>
              </a:p>
              <a:p>
                <a:pPr marL="0" indent="0">
                  <a:buNone/>
                </a:pPr>
                <a:r>
                  <a:rPr lang="en-US" altLang="zh-CN" sz="2400" dirty="0"/>
                  <a:t>   </a:t>
                </a:r>
                <a:r>
                  <a:rPr lang="zh-CN" altLang="en-US" sz="2400" dirty="0"/>
                  <a:t>（</a:t>
                </a:r>
                <a:r>
                  <a:rPr lang="en-US" altLang="zh-CN" sz="2400" dirty="0"/>
                  <a:t>2</a:t>
                </a:r>
                <a:r>
                  <a:rPr lang="zh-CN" altLang="en-US" sz="2400" dirty="0"/>
                  <a:t>）这样的图像中包含像素间冗余吗？</a:t>
                </a:r>
                <a:endParaRPr lang="en-US" altLang="zh-CN" sz="2400" dirty="0"/>
              </a:p>
              <a:p>
                <a:pPr marL="0" indent="0">
                  <a:buNone/>
                </a:pPr>
                <a:r>
                  <a:rPr lang="zh-CN" altLang="en-US" sz="2400" dirty="0"/>
                  <a:t>答：</a:t>
                </a:r>
                <a:endParaRPr lang="en-US" altLang="zh-CN" sz="2400" dirty="0"/>
              </a:p>
              <a:p>
                <a:pPr marL="0" indent="0">
                  <a:lnSpc>
                    <a:spcPct val="150000"/>
                  </a:lnSpc>
                  <a:buNone/>
                </a:pPr>
                <a:r>
                  <a:rPr lang="en-US" altLang="zh-CN" sz="2000" dirty="0"/>
                  <a:t>(1) </a:t>
                </a:r>
                <a:r>
                  <a:rPr lang="zh-CN" altLang="en-US" sz="2000" dirty="0"/>
                  <a:t>对数字图像进行直方图均衡化所得到的结果中各灰度值的出现概率并不相等，所以依然存在编码冗余，但均衡化再用变长编码法得到的数据压缩效率一般不高。</a:t>
                </a:r>
              </a:p>
              <a:p>
                <a:pPr marL="0" indent="0">
                  <a:lnSpc>
                    <a:spcPct val="150000"/>
                  </a:lnSpc>
                  <a:buNone/>
                </a:pPr>
                <a:r>
                  <a:rPr lang="en-US" altLang="zh-CN" sz="2000" dirty="0"/>
                  <a:t>(2) </a:t>
                </a:r>
                <a:r>
                  <a:rPr lang="zh-CN" altLang="en-US" sz="2000" dirty="0"/>
                  <a:t>）因为直方图是1-D的，所以均衡化后图像中由几何或结构关系所产生的像素间相关性仍存在，即仍有像素间冗余，仍可以压缩。</a:t>
                </a:r>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a:t>
            </a:r>
            <a:r>
              <a:rPr sz="2400" dirty="0"/>
              <a:t>1）计算下表中给出符号概率的信源的熵；</a:t>
            </a:r>
          </a:p>
          <a:p>
            <a:pPr marL="0" indent="0">
              <a:buNone/>
            </a:pPr>
            <a:r>
              <a:rPr sz="2400" dirty="0"/>
              <a:t>（2）对信源符号构造哈夫曼码，解释这样构造的码与表中第2种码的区别；</a:t>
            </a:r>
          </a:p>
          <a:p>
            <a:pPr marL="0" indent="0">
              <a:buNone/>
            </a:pPr>
            <a:r>
              <a:rPr sz="2400" dirty="0"/>
              <a:t>（3）构造最优的B1码；</a:t>
            </a:r>
          </a:p>
          <a:p>
            <a:pPr marL="0" indent="0">
              <a:buNone/>
            </a:pPr>
            <a:r>
              <a:rPr sz="2400" dirty="0"/>
              <a:t>（4）构造最优的2bit二元平移码；</a:t>
            </a:r>
          </a:p>
          <a:p>
            <a:pPr marL="0" indent="0">
              <a:buNone/>
            </a:pPr>
            <a:r>
              <a:rPr sz="2400" dirty="0"/>
              <a:t>（5）将所有符号分成2组，每组4个，然后构造最优的哈夫曼平移码；</a:t>
            </a:r>
          </a:p>
          <a:p>
            <a:pPr marL="0" indent="0">
              <a:buNone/>
            </a:pPr>
            <a:r>
              <a:rPr sz="2400" dirty="0"/>
              <a:t>（6）对每个码计算平均字长，并将它们与（1）中算得的熵进行比较。</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a:t>
            </a:r>
            <a:endParaRPr sz="2400" dirty="0"/>
          </a:p>
        </p:txBody>
      </p:sp>
      <p:pic>
        <p:nvPicPr>
          <p:cNvPr id="21" name="图片 21"/>
          <p:cNvPicPr>
            <a:picLocks noChangeAspect="1" noChangeArrowheads="1"/>
          </p:cNvPicPr>
          <p:nvPr/>
        </p:nvPicPr>
        <p:blipFill>
          <a:blip r:embed="rId2">
            <a:extLst>
              <a:ext uri="{28A0092B-C50C-407E-A947-70E740481C1C}">
                <a14:useLocalDpi xmlns:a14="http://schemas.microsoft.com/office/drawing/2010/main" val="0"/>
              </a:ext>
            </a:extLst>
          </a:blip>
          <a:srcRect t="11993"/>
          <a:stretch>
            <a:fillRect/>
          </a:stretch>
        </p:blipFill>
        <p:spPr>
          <a:xfrm>
            <a:off x="450215" y="2388870"/>
            <a:ext cx="8472170" cy="25444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解：</a:t>
            </a:r>
            <a:r>
              <a:rPr sz="2400" dirty="0"/>
              <a:t>(1)可以由公式计算</a:t>
            </a:r>
          </a:p>
          <a:p>
            <a:pPr marL="0" indent="0">
              <a:buNone/>
            </a:pPr>
            <a:endParaRPr sz="2400" dirty="0"/>
          </a:p>
          <a:p>
            <a:pPr marL="0" indent="0">
              <a:buNone/>
            </a:pPr>
            <a:r>
              <a:rPr sz="2400" dirty="0"/>
              <a:t>(2)构造哈夫曼树如下图所示：</a:t>
            </a:r>
          </a:p>
          <a:p>
            <a:pPr marL="0" indent="0">
              <a:buNone/>
            </a:pPr>
            <a:r>
              <a:rPr sz="2400" dirty="0"/>
              <a:t>	</a:t>
            </a:r>
          </a:p>
        </p:txBody>
      </p:sp>
      <p:pic>
        <p:nvPicPr>
          <p:cNvPr id="100" name="图片 99"/>
          <p:cNvPicPr/>
          <p:nvPr/>
        </p:nvPicPr>
        <p:blipFill>
          <a:blip r:embed="rId2"/>
          <a:stretch>
            <a:fillRect/>
          </a:stretch>
        </p:blipFill>
        <p:spPr>
          <a:xfrm>
            <a:off x="4864100" y="1338580"/>
            <a:ext cx="2813685" cy="822325"/>
          </a:xfrm>
          <a:prstGeom prst="rect">
            <a:avLst/>
          </a:prstGeom>
          <a:noFill/>
          <a:ln w="9525">
            <a:noFill/>
          </a:ln>
        </p:spPr>
      </p:pic>
      <p:pic>
        <p:nvPicPr>
          <p:cNvPr id="22"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66190" y="1831975"/>
            <a:ext cx="7212965" cy="47739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a:t>
            </a:r>
            <a:endParaRPr sz="2400" dirty="0"/>
          </a:p>
        </p:txBody>
      </p:sp>
      <p:pic>
        <p:nvPicPr>
          <p:cNvPr id="6" name="图片 5">
            <a:extLst>
              <a:ext uri="{FF2B5EF4-FFF2-40B4-BE49-F238E27FC236}">
                <a16:creationId xmlns:a16="http://schemas.microsoft.com/office/drawing/2014/main" id="{9AD6720A-6BAC-4A63-A592-7DC6D03A6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084" y="2133600"/>
            <a:ext cx="6391231" cy="3254357"/>
          </a:xfrm>
          <a:prstGeom prst="rect">
            <a:avLst/>
          </a:prstGeom>
        </p:spPr>
      </p:pic>
    </p:spTree>
    <p:extLst>
      <p:ext uri="{BB962C8B-B14F-4D97-AF65-F5344CB8AC3E}">
        <p14:creationId xmlns:p14="http://schemas.microsoft.com/office/powerpoint/2010/main" val="118140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a:t>
            </a:r>
            <a:endParaRPr sz="2400" dirty="0"/>
          </a:p>
        </p:txBody>
      </p:sp>
      <p:pic>
        <p:nvPicPr>
          <p:cNvPr id="2" name="图片 1"/>
          <p:cNvPicPr>
            <a:picLocks noChangeAspect="1"/>
          </p:cNvPicPr>
          <p:nvPr/>
        </p:nvPicPr>
        <p:blipFill>
          <a:blip r:embed="rId2"/>
          <a:stretch>
            <a:fillRect/>
          </a:stretch>
        </p:blipFill>
        <p:spPr>
          <a:xfrm>
            <a:off x="685800" y="1936115"/>
            <a:ext cx="8001000" cy="4124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lstStyle/>
          <a:p>
            <a:pPr marL="0" indent="0">
              <a:buNone/>
            </a:pPr>
            <a:r>
              <a:rPr lang="en-US" altLang="zh-CN" sz="2400" dirty="0"/>
              <a:t>3. </a:t>
            </a:r>
            <a:r>
              <a:rPr lang="zh-CN" altLang="en-US" sz="2400" dirty="0"/>
              <a:t>考虑如图所示的图像子集：</a:t>
            </a:r>
            <a:endParaRPr lang="en-US" altLang="zh-CN" dirty="0"/>
          </a:p>
          <a:p>
            <a:pPr marL="0" indent="0">
              <a:buNone/>
            </a:pPr>
            <a:r>
              <a:rPr lang="zh-CN" altLang="en-US" sz="2000" dirty="0"/>
              <a:t>（</a:t>
            </a:r>
            <a:r>
              <a:rPr lang="en-US" altLang="zh-CN" sz="2000" dirty="0"/>
              <a:t>1</a:t>
            </a:r>
            <a:r>
              <a:rPr lang="zh-CN" altLang="en-US" sz="2000" dirty="0"/>
              <a:t>）令 </a:t>
            </a:r>
            <a:r>
              <a:rPr lang="en-US" altLang="zh-CN" sz="2000" dirty="0"/>
              <a:t>v={0</a:t>
            </a:r>
            <a:r>
              <a:rPr lang="zh-CN" altLang="en-US" sz="2000" dirty="0"/>
              <a:t>，</a:t>
            </a:r>
            <a:r>
              <a:rPr lang="en-US" altLang="zh-CN" sz="2000" dirty="0"/>
              <a:t>1}</a:t>
            </a:r>
            <a:r>
              <a:rPr lang="zh-CN" altLang="en-US" sz="2000" dirty="0"/>
              <a:t>，计算 </a:t>
            </a:r>
            <a:r>
              <a:rPr lang="en-US" altLang="zh-CN" sz="2000" dirty="0"/>
              <a:t>p </a:t>
            </a:r>
            <a:r>
              <a:rPr lang="zh-CN" altLang="en-US" sz="2000" dirty="0"/>
              <a:t>和 </a:t>
            </a:r>
            <a:r>
              <a:rPr lang="en-US" altLang="zh-CN" sz="2000" dirty="0"/>
              <a:t>q </a:t>
            </a:r>
            <a:r>
              <a:rPr lang="zh-CN" altLang="en-US" sz="2000" dirty="0"/>
              <a:t>之间通路的 </a:t>
            </a:r>
            <a:r>
              <a:rPr lang="en-US" altLang="zh-CN" sz="2000" dirty="0"/>
              <a:t>D4 </a:t>
            </a:r>
            <a:r>
              <a:rPr lang="zh-CN" altLang="en-US" sz="2000" dirty="0"/>
              <a:t>，</a:t>
            </a:r>
            <a:r>
              <a:rPr lang="en-US" altLang="zh-CN" sz="2000" dirty="0"/>
              <a:t>D8 </a:t>
            </a:r>
            <a:r>
              <a:rPr lang="zh-CN" altLang="en-US" sz="2000" dirty="0"/>
              <a:t>和 </a:t>
            </a:r>
            <a:r>
              <a:rPr lang="en-US" altLang="zh-CN" sz="2000" dirty="0" err="1"/>
              <a:t>Dm</a:t>
            </a:r>
            <a:r>
              <a:rPr lang="en-US" altLang="zh-CN" sz="2000" dirty="0"/>
              <a:t> </a:t>
            </a:r>
            <a:r>
              <a:rPr lang="zh-CN" altLang="en-US" sz="2000" dirty="0"/>
              <a:t>长度。</a:t>
            </a:r>
            <a:endParaRPr lang="en-US" altLang="zh-CN" sz="2000" dirty="0"/>
          </a:p>
          <a:p>
            <a:pPr marL="0" indent="0">
              <a:buNone/>
            </a:pPr>
            <a:r>
              <a:rPr lang="zh-CN" altLang="en-US" sz="2000" dirty="0"/>
              <a:t>（</a:t>
            </a:r>
            <a:r>
              <a:rPr lang="en-US" altLang="zh-CN" sz="2000" dirty="0"/>
              <a:t>2</a:t>
            </a:r>
            <a:r>
              <a:rPr lang="zh-CN" altLang="en-US" sz="2000" dirty="0"/>
              <a:t>）令 </a:t>
            </a:r>
            <a:r>
              <a:rPr lang="en-US" altLang="zh-CN" sz="2000" dirty="0"/>
              <a:t>v={1</a:t>
            </a:r>
            <a:r>
              <a:rPr lang="zh-CN" altLang="en-US" sz="2000" dirty="0"/>
              <a:t>，</a:t>
            </a:r>
            <a:r>
              <a:rPr lang="en-US" altLang="zh-CN" sz="2000" dirty="0"/>
              <a:t>2}</a:t>
            </a:r>
            <a:r>
              <a:rPr lang="zh-CN" altLang="en-US" sz="2000" dirty="0"/>
              <a:t>，计算 </a:t>
            </a:r>
            <a:r>
              <a:rPr lang="en-US" altLang="zh-CN" sz="2000" dirty="0"/>
              <a:t>p </a:t>
            </a:r>
            <a:r>
              <a:rPr lang="zh-CN" altLang="en-US" sz="2000" dirty="0"/>
              <a:t>和 </a:t>
            </a:r>
            <a:r>
              <a:rPr lang="en-US" altLang="zh-CN" sz="2000" dirty="0"/>
              <a:t>q </a:t>
            </a:r>
            <a:r>
              <a:rPr lang="zh-CN" altLang="en-US" sz="2000" dirty="0"/>
              <a:t>之间通路的 </a:t>
            </a:r>
            <a:r>
              <a:rPr lang="en-US" altLang="zh-CN" sz="2000" dirty="0"/>
              <a:t>D4 </a:t>
            </a:r>
            <a:r>
              <a:rPr lang="zh-CN" altLang="en-US" sz="2000" dirty="0"/>
              <a:t>，</a:t>
            </a:r>
            <a:r>
              <a:rPr lang="en-US" altLang="zh-CN" sz="2000" dirty="0"/>
              <a:t>D8 </a:t>
            </a:r>
            <a:r>
              <a:rPr lang="zh-CN" altLang="en-US" sz="2000" dirty="0"/>
              <a:t>和 </a:t>
            </a:r>
            <a:r>
              <a:rPr lang="en-US" altLang="zh-CN" sz="2000" dirty="0" err="1"/>
              <a:t>Dm</a:t>
            </a:r>
            <a:r>
              <a:rPr lang="en-US" altLang="zh-CN" sz="2000" dirty="0"/>
              <a:t> </a:t>
            </a:r>
            <a:r>
              <a:rPr lang="zh-CN" altLang="en-US" sz="2000" dirty="0"/>
              <a:t>长度。</a:t>
            </a:r>
          </a:p>
          <a:p>
            <a:pPr marL="0" indent="0">
              <a:buNone/>
            </a:pPr>
            <a:endParaRPr lang="en-US" altLang="zh-CN" sz="2000" dirty="0"/>
          </a:p>
          <a:p>
            <a:pPr marL="0" indent="0">
              <a:buNone/>
            </a:pPr>
            <a:endParaRPr lang="en-US" altLang="zh-CN" sz="2000" dirty="0"/>
          </a:p>
        </p:txBody>
      </p:sp>
      <p:pic>
        <p:nvPicPr>
          <p:cNvPr id="3" name="图片 2"/>
          <p:cNvPicPr>
            <a:picLocks noChangeAspect="1"/>
          </p:cNvPicPr>
          <p:nvPr/>
        </p:nvPicPr>
        <p:blipFill>
          <a:blip r:embed="rId2"/>
          <a:stretch>
            <a:fillRect/>
          </a:stretch>
        </p:blipFill>
        <p:spPr>
          <a:xfrm>
            <a:off x="735965" y="3019425"/>
            <a:ext cx="7672070" cy="3206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解：</a:t>
            </a:r>
            <a:r>
              <a:rPr sz="2400" dirty="0"/>
              <a:t>(2)故可以得到哈夫曼码为：</a:t>
            </a:r>
          </a:p>
          <a:p>
            <a:pPr marL="0" indent="0">
              <a:buNone/>
            </a:pPr>
            <a:endParaRPr sz="2400" dirty="0"/>
          </a:p>
          <a:p>
            <a:pPr marL="0" indent="0">
              <a:buNone/>
            </a:pPr>
            <a:endParaRPr sz="2400" dirty="0"/>
          </a:p>
          <a:p>
            <a:pPr marL="0" indent="0">
              <a:buNone/>
            </a:pPr>
            <a:r>
              <a:rPr sz="2400" dirty="0"/>
              <a:t>两者是完全等价的，哈夫曼编码即为变长编码</a:t>
            </a:r>
            <a:r>
              <a:rPr lang="en-US" sz="2400" dirty="0"/>
              <a:t>.</a:t>
            </a:r>
          </a:p>
          <a:p>
            <a:pPr marL="0" indent="0">
              <a:buNone/>
            </a:pPr>
            <a:r>
              <a:rPr sz="2400" dirty="0"/>
              <a:t>(3)构造最优B1码如下：</a:t>
            </a:r>
          </a:p>
          <a:p>
            <a:pPr marL="0" indent="0">
              <a:buNone/>
            </a:pPr>
            <a:endParaRPr lang="en-US" sz="2400" dirty="0"/>
          </a:p>
          <a:p>
            <a:pPr marL="0" indent="0">
              <a:buNone/>
            </a:pPr>
            <a:endParaRPr lang="en-US" sz="2400" dirty="0"/>
          </a:p>
          <a:p>
            <a:pPr marL="0" indent="0">
              <a:buNone/>
            </a:pPr>
            <a:r>
              <a:rPr lang="en-US" sz="2400" dirty="0"/>
              <a:t>(4)构造最优的2bit二元平移码如下：</a:t>
            </a:r>
          </a:p>
          <a:p>
            <a:pPr marL="0" indent="0">
              <a:buNone/>
            </a:pPr>
            <a:endParaRPr sz="2400" dirty="0"/>
          </a:p>
          <a:p>
            <a:pPr marL="0" indent="0">
              <a:buNone/>
            </a:pPr>
            <a:r>
              <a:rPr sz="2400" dirty="0"/>
              <a:t>	</a:t>
            </a:r>
          </a:p>
        </p:txBody>
      </p:sp>
      <p:graphicFrame>
        <p:nvGraphicFramePr>
          <p:cNvPr id="2" name="表格 1"/>
          <p:cNvGraphicFramePr/>
          <p:nvPr>
            <p:custDataLst>
              <p:tags r:id="rId1"/>
            </p:custDataLst>
          </p:nvPr>
        </p:nvGraphicFramePr>
        <p:xfrm>
          <a:off x="661035" y="2091055"/>
          <a:ext cx="7590155" cy="749300"/>
        </p:xfrm>
        <a:graphic>
          <a:graphicData uri="http://schemas.openxmlformats.org/drawingml/2006/table">
            <a:tbl>
              <a:tblPr firstRow="1" bandRow="1">
                <a:tableStyleId>{5940675A-B579-460E-94D1-54222C63F5DA}</a:tableStyleId>
              </a:tblPr>
              <a:tblGrid>
                <a:gridCol w="948055">
                  <a:extLst>
                    <a:ext uri="{9D8B030D-6E8A-4147-A177-3AD203B41FA5}">
                      <a16:colId xmlns:a16="http://schemas.microsoft.com/office/drawing/2014/main" val="20000"/>
                    </a:ext>
                  </a:extLst>
                </a:gridCol>
                <a:gridCol w="949960">
                  <a:extLst>
                    <a:ext uri="{9D8B030D-6E8A-4147-A177-3AD203B41FA5}">
                      <a16:colId xmlns:a16="http://schemas.microsoft.com/office/drawing/2014/main" val="20001"/>
                    </a:ext>
                  </a:extLst>
                </a:gridCol>
                <a:gridCol w="948055">
                  <a:extLst>
                    <a:ext uri="{9D8B030D-6E8A-4147-A177-3AD203B41FA5}">
                      <a16:colId xmlns:a16="http://schemas.microsoft.com/office/drawing/2014/main" val="20002"/>
                    </a:ext>
                  </a:extLst>
                </a:gridCol>
                <a:gridCol w="950595">
                  <a:extLst>
                    <a:ext uri="{9D8B030D-6E8A-4147-A177-3AD203B41FA5}">
                      <a16:colId xmlns:a16="http://schemas.microsoft.com/office/drawing/2014/main" val="20003"/>
                    </a:ext>
                  </a:extLst>
                </a:gridCol>
                <a:gridCol w="947420">
                  <a:extLst>
                    <a:ext uri="{9D8B030D-6E8A-4147-A177-3AD203B41FA5}">
                      <a16:colId xmlns:a16="http://schemas.microsoft.com/office/drawing/2014/main" val="20004"/>
                    </a:ext>
                  </a:extLst>
                </a:gridCol>
                <a:gridCol w="948055">
                  <a:extLst>
                    <a:ext uri="{9D8B030D-6E8A-4147-A177-3AD203B41FA5}">
                      <a16:colId xmlns:a16="http://schemas.microsoft.com/office/drawing/2014/main" val="20005"/>
                    </a:ext>
                  </a:extLst>
                </a:gridCol>
                <a:gridCol w="949960">
                  <a:extLst>
                    <a:ext uri="{9D8B030D-6E8A-4147-A177-3AD203B41FA5}">
                      <a16:colId xmlns:a16="http://schemas.microsoft.com/office/drawing/2014/main" val="20006"/>
                    </a:ext>
                  </a:extLst>
                </a:gridCol>
                <a:gridCol w="948055">
                  <a:extLst>
                    <a:ext uri="{9D8B030D-6E8A-4147-A177-3AD203B41FA5}">
                      <a16:colId xmlns:a16="http://schemas.microsoft.com/office/drawing/2014/main" val="20007"/>
                    </a:ext>
                  </a:extLst>
                </a:gridCol>
              </a:tblGrid>
              <a:tr h="304800">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2</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3</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4</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5</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6</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r7</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10</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11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001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0001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00001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00</a:t>
                      </a:r>
                      <a:r>
                        <a:rPr lang="en-US" sz="2000" b="0">
                          <a:latin typeface="等线 Light" panose="02010600030101010101" charset="-122"/>
                          <a:ea typeface="等线 Light" panose="02010600030101010101" charset="-122"/>
                          <a:cs typeface="Calibri" panose="020F0502020204030204" charset="0"/>
                        </a:rPr>
                        <a:t>0</a:t>
                      </a:r>
                      <a:r>
                        <a:rPr lang="en-US" sz="2000" b="0">
                          <a:latin typeface="等线 Light" panose="02010600030101010101" charset="-122"/>
                          <a:ea typeface="等线 Light" panose="02010600030101010101" charset="-122"/>
                          <a:cs typeface="宋体" panose="02010600030101010101" pitchFamily="2" charset="-122"/>
                        </a:rPr>
                        <a:t>001</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00</a:t>
                      </a:r>
                      <a:r>
                        <a:rPr lang="en-US" sz="2000" b="0">
                          <a:latin typeface="等线 Light" panose="02010600030101010101" charset="-122"/>
                          <a:ea typeface="等线 Light" panose="02010600030101010101" charset="-122"/>
                          <a:cs typeface="Calibri" panose="020F0502020204030204" charset="0"/>
                        </a:rPr>
                        <a:t>00</a:t>
                      </a:r>
                      <a:r>
                        <a:rPr lang="en-US" sz="2000" b="0">
                          <a:latin typeface="等线 Light" panose="02010600030101010101" charset="-122"/>
                          <a:ea typeface="等线 Light" panose="02010600030101010101" charset="-122"/>
                          <a:cs typeface="宋体" panose="02010600030101010101" pitchFamily="2" charset="-122"/>
                        </a:rPr>
                        <a:t>00</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 name="表格 2"/>
          <p:cNvGraphicFramePr/>
          <p:nvPr>
            <p:custDataLst>
              <p:tags r:id="rId2"/>
            </p:custDataLst>
          </p:nvPr>
        </p:nvGraphicFramePr>
        <p:xfrm>
          <a:off x="514350" y="3783965"/>
          <a:ext cx="8261985" cy="829945"/>
        </p:xfrm>
        <a:graphic>
          <a:graphicData uri="http://schemas.openxmlformats.org/drawingml/2006/table">
            <a:tbl>
              <a:tblPr firstRow="1" bandRow="1">
                <a:tableStyleId>{5940675A-B579-460E-94D1-54222C63F5DA}</a:tableStyleId>
              </a:tblPr>
              <a:tblGrid>
                <a:gridCol w="1031875">
                  <a:extLst>
                    <a:ext uri="{9D8B030D-6E8A-4147-A177-3AD203B41FA5}">
                      <a16:colId xmlns:a16="http://schemas.microsoft.com/office/drawing/2014/main" val="20000"/>
                    </a:ext>
                  </a:extLst>
                </a:gridCol>
                <a:gridCol w="1035050">
                  <a:extLst>
                    <a:ext uri="{9D8B030D-6E8A-4147-A177-3AD203B41FA5}">
                      <a16:colId xmlns:a16="http://schemas.microsoft.com/office/drawing/2014/main" val="20001"/>
                    </a:ext>
                  </a:extLst>
                </a:gridCol>
                <a:gridCol w="1031875">
                  <a:extLst>
                    <a:ext uri="{9D8B030D-6E8A-4147-A177-3AD203B41FA5}">
                      <a16:colId xmlns:a16="http://schemas.microsoft.com/office/drawing/2014/main" val="20002"/>
                    </a:ext>
                  </a:extLst>
                </a:gridCol>
                <a:gridCol w="1033145">
                  <a:extLst>
                    <a:ext uri="{9D8B030D-6E8A-4147-A177-3AD203B41FA5}">
                      <a16:colId xmlns:a16="http://schemas.microsoft.com/office/drawing/2014/main" val="20003"/>
                    </a:ext>
                  </a:extLst>
                </a:gridCol>
                <a:gridCol w="1031240">
                  <a:extLst>
                    <a:ext uri="{9D8B030D-6E8A-4147-A177-3AD203B41FA5}">
                      <a16:colId xmlns:a16="http://schemas.microsoft.com/office/drawing/2014/main" val="20004"/>
                    </a:ext>
                  </a:extLst>
                </a:gridCol>
                <a:gridCol w="1031875">
                  <a:extLst>
                    <a:ext uri="{9D8B030D-6E8A-4147-A177-3AD203B41FA5}">
                      <a16:colId xmlns:a16="http://schemas.microsoft.com/office/drawing/2014/main" val="20005"/>
                    </a:ext>
                  </a:extLst>
                </a:gridCol>
                <a:gridCol w="1035050">
                  <a:extLst>
                    <a:ext uri="{9D8B030D-6E8A-4147-A177-3AD203B41FA5}">
                      <a16:colId xmlns:a16="http://schemas.microsoft.com/office/drawing/2014/main" val="20006"/>
                    </a:ext>
                  </a:extLst>
                </a:gridCol>
                <a:gridCol w="1031875">
                  <a:extLst>
                    <a:ext uri="{9D8B030D-6E8A-4147-A177-3AD203B41FA5}">
                      <a16:colId xmlns:a16="http://schemas.microsoft.com/office/drawing/2014/main" val="20007"/>
                    </a:ext>
                  </a:extLst>
                </a:gridCol>
              </a:tblGrid>
              <a:tr h="345440">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2</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3</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4</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5</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6</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r7</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505">
                <a:tc>
                  <a:txBody>
                    <a:bodyPr/>
                    <a:lstStyle/>
                    <a:p>
                      <a:pPr indent="0" algn="ctr">
                        <a:buNone/>
                      </a:pP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endParaRPr lang="en-US" altLang="en-US" sz="2000" b="0" dirty="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endParaRPr lang="en-US" altLang="en-US" sz="2000" b="0" dirty="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Calibri" panose="020F0502020204030204" charset="0"/>
                        </a:rPr>
                        <a:t>C</a:t>
                      </a:r>
                      <a:r>
                        <a:rPr lang="en-US" sz="2000" b="0" baseline="-25000" dirty="0">
                          <a:latin typeface="等线 Light" panose="02010600030101010101" charset="-122"/>
                          <a:ea typeface="等线 Light" panose="02010600030101010101" charset="-122"/>
                          <a:cs typeface="Calibri" panose="020F0502020204030204" charset="0"/>
                        </a:rPr>
                        <a:t>1</a:t>
                      </a:r>
                      <a:endParaRPr lang="en-US" altLang="en-US" sz="2000" b="0" dirty="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Calibri" panose="020F0502020204030204" charset="0"/>
                        </a:rPr>
                        <a:t> C</a:t>
                      </a:r>
                      <a:r>
                        <a:rPr lang="en-US" sz="2000" b="0" baseline="-25000" dirty="0">
                          <a:latin typeface="等线 Light" panose="02010600030101010101" charset="-122"/>
                          <a:ea typeface="等线 Light" panose="02010600030101010101" charset="-122"/>
                          <a:cs typeface="Calibri" panose="020F0502020204030204" charset="0"/>
                        </a:rPr>
                        <a:t>1</a:t>
                      </a:r>
                      <a:endParaRPr lang="en-US" altLang="en-US" sz="2000" b="0" dirty="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Calibri" panose="020F0502020204030204" charset="0"/>
                        </a:rPr>
                        <a:t>C</a:t>
                      </a:r>
                      <a:r>
                        <a:rPr lang="en-US" sz="2000" b="0" baseline="-25000" dirty="0">
                          <a:latin typeface="等线 Light" panose="02010600030101010101" charset="-122"/>
                          <a:ea typeface="等线 Light" panose="02010600030101010101" charset="-122"/>
                          <a:cs typeface="Calibri" panose="020F0502020204030204" charset="0"/>
                        </a:rPr>
                        <a:t>1</a:t>
                      </a: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endParaRPr lang="en-US" altLang="en-US" sz="2000" b="0" dirty="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Calibri" panose="020F0502020204030204" charset="0"/>
                        </a:rPr>
                        <a:t>C</a:t>
                      </a:r>
                      <a:r>
                        <a:rPr lang="en-US" sz="2000" b="0" baseline="-25000" dirty="0">
                          <a:latin typeface="等线 Light" panose="02010600030101010101" charset="-122"/>
                          <a:ea typeface="等线 Light" panose="02010600030101010101" charset="-122"/>
                          <a:cs typeface="Calibri" panose="020F0502020204030204" charset="0"/>
                        </a:rPr>
                        <a:t>1</a:t>
                      </a:r>
                      <a:r>
                        <a:rPr lang="en-US" sz="2000" b="0" dirty="0">
                          <a:latin typeface="等线 Light" panose="02010600030101010101" charset="-122"/>
                          <a:ea typeface="等线 Light" panose="02010600030101010101" charset="-122"/>
                          <a:cs typeface="Calibri" panose="020F0502020204030204" charset="0"/>
                        </a:rPr>
                        <a:t> </a:t>
                      </a:r>
                      <a:r>
                        <a:rPr lang="en-US" sz="2000" b="0" dirty="0" err="1">
                          <a:latin typeface="等线 Light" panose="02010600030101010101" charset="-122"/>
                          <a:ea typeface="等线 Light" panose="02010600030101010101" charset="-122"/>
                          <a:cs typeface="Calibri" panose="020F0502020204030204" charset="0"/>
                        </a:rPr>
                        <a:t>C</a:t>
                      </a:r>
                      <a:r>
                        <a:rPr lang="en-US" sz="2000" b="0" baseline="-25000" dirty="0" err="1">
                          <a:latin typeface="等线 Light" panose="02010600030101010101" charset="-122"/>
                          <a:ea typeface="等线 Light" panose="02010600030101010101" charset="-122"/>
                          <a:cs typeface="Calibri" panose="020F0502020204030204" charset="0"/>
                        </a:rPr>
                        <a:t>1</a:t>
                      </a:r>
                      <a:endParaRPr lang="en-US" altLang="en-US" sz="2000" b="0" dirty="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宋体" panose="02010600030101010101" pitchFamily="2" charset="-122"/>
                        </a:rPr>
                        <a:t> </a:t>
                      </a:r>
                      <a:r>
                        <a:rPr lang="en-US" sz="2000" b="0" dirty="0" err="1">
                          <a:latin typeface="等线 Light" panose="02010600030101010101" charset="-122"/>
                          <a:ea typeface="等线 Light" panose="02010600030101010101" charset="-122"/>
                          <a:cs typeface="宋体" panose="02010600030101010101" pitchFamily="2" charset="-122"/>
                        </a:rPr>
                        <a:t>C</a:t>
                      </a:r>
                      <a:r>
                        <a:rPr lang="en-US" sz="2000" b="0" baseline="-25000" dirty="0" err="1">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宋体" panose="02010600030101010101" pitchFamily="2" charset="-122"/>
                        </a:rPr>
                        <a:t> </a:t>
                      </a:r>
                      <a:r>
                        <a:rPr lang="en-US" sz="2000" b="0" dirty="0" err="1">
                          <a:latin typeface="等线 Light" panose="02010600030101010101" charset="-122"/>
                          <a:ea typeface="等线 Light" panose="02010600030101010101" charset="-122"/>
                          <a:cs typeface="宋体" panose="02010600030101010101" pitchFamily="2" charset="-122"/>
                        </a:rPr>
                        <a:t>C</a:t>
                      </a:r>
                      <a:r>
                        <a:rPr lang="en-US" sz="2000" b="0" baseline="-25000" dirty="0" err="1">
                          <a:latin typeface="等线 Light" panose="02010600030101010101" charset="-122"/>
                          <a:ea typeface="等线 Light" panose="02010600030101010101" charset="-122"/>
                          <a:cs typeface="宋体" panose="02010600030101010101" pitchFamily="2" charset="-122"/>
                        </a:rPr>
                        <a:t>0</a:t>
                      </a:r>
                      <a:endParaRPr lang="en-US" altLang="en-US" sz="2000" b="0" dirty="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dirty="0">
                          <a:latin typeface="等线 Light" panose="02010600030101010101" charset="-122"/>
                          <a:ea typeface="等线 Light" panose="02010600030101010101" charset="-122"/>
                          <a:cs typeface="宋体" panose="02010600030101010101" pitchFamily="2" charset="-122"/>
                        </a:rPr>
                        <a:t>C</a:t>
                      </a:r>
                      <a:r>
                        <a:rPr lang="en-US" sz="2000" b="0" baseline="-25000" dirty="0">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宋体" panose="02010600030101010101" pitchFamily="2" charset="-122"/>
                        </a:rPr>
                        <a:t> </a:t>
                      </a:r>
                      <a:r>
                        <a:rPr lang="en-US" sz="2000" b="0" dirty="0" err="1">
                          <a:latin typeface="等线 Light" panose="02010600030101010101" charset="-122"/>
                          <a:ea typeface="等线 Light" panose="02010600030101010101" charset="-122"/>
                          <a:cs typeface="宋体" panose="02010600030101010101" pitchFamily="2" charset="-122"/>
                        </a:rPr>
                        <a:t>C</a:t>
                      </a:r>
                      <a:r>
                        <a:rPr lang="en-US" sz="2000" b="0" baseline="-25000" dirty="0" err="1">
                          <a:latin typeface="等线 Light" panose="02010600030101010101" charset="-122"/>
                          <a:ea typeface="等线 Light" panose="02010600030101010101" charset="-122"/>
                          <a:cs typeface="宋体" panose="02010600030101010101" pitchFamily="2" charset="-122"/>
                        </a:rPr>
                        <a:t>0</a:t>
                      </a:r>
                      <a:r>
                        <a:rPr lang="en-US" sz="2000" b="0" dirty="0">
                          <a:latin typeface="等线 Light" panose="02010600030101010101" charset="-122"/>
                          <a:ea typeface="等线 Light" panose="02010600030101010101" charset="-122"/>
                          <a:cs typeface="Calibri" panose="020F0502020204030204" charset="0"/>
                        </a:rPr>
                        <a:t> C</a:t>
                      </a:r>
                      <a:r>
                        <a:rPr lang="en-US" sz="2000" b="0" baseline="-25000" dirty="0">
                          <a:latin typeface="等线 Light" panose="02010600030101010101" charset="-122"/>
                          <a:ea typeface="等线 Light" panose="02010600030101010101" charset="-122"/>
                          <a:cs typeface="Calibri" panose="020F0502020204030204" charset="0"/>
                        </a:rPr>
                        <a:t>1</a:t>
                      </a:r>
                      <a:endParaRPr lang="en-US" altLang="en-US" sz="2000" b="0" dirty="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表格 5"/>
          <p:cNvGraphicFramePr/>
          <p:nvPr>
            <p:custDataLst>
              <p:tags r:id="rId3"/>
            </p:custDataLst>
          </p:nvPr>
        </p:nvGraphicFramePr>
        <p:xfrm>
          <a:off x="96520" y="5295900"/>
          <a:ext cx="8950960" cy="726440"/>
        </p:xfrm>
        <a:graphic>
          <a:graphicData uri="http://schemas.openxmlformats.org/drawingml/2006/table">
            <a:tbl>
              <a:tblPr firstRow="1" bandRow="1">
                <a:tableStyleId>{5940675A-B579-460E-94D1-54222C63F5DA}</a:tableStyleId>
              </a:tblPr>
              <a:tblGrid>
                <a:gridCol w="1117600">
                  <a:extLst>
                    <a:ext uri="{9D8B030D-6E8A-4147-A177-3AD203B41FA5}">
                      <a16:colId xmlns:a16="http://schemas.microsoft.com/office/drawing/2014/main" val="20000"/>
                    </a:ext>
                  </a:extLst>
                </a:gridCol>
                <a:gridCol w="1122045">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16965">
                  <a:extLst>
                    <a:ext uri="{9D8B030D-6E8A-4147-A177-3AD203B41FA5}">
                      <a16:colId xmlns:a16="http://schemas.microsoft.com/office/drawing/2014/main" val="20004"/>
                    </a:ext>
                  </a:extLst>
                </a:gridCol>
                <a:gridCol w="1116965">
                  <a:extLst>
                    <a:ext uri="{9D8B030D-6E8A-4147-A177-3AD203B41FA5}">
                      <a16:colId xmlns:a16="http://schemas.microsoft.com/office/drawing/2014/main" val="20005"/>
                    </a:ext>
                  </a:extLst>
                </a:gridCol>
                <a:gridCol w="1122045">
                  <a:extLst>
                    <a:ext uri="{9D8B030D-6E8A-4147-A177-3AD203B41FA5}">
                      <a16:colId xmlns:a16="http://schemas.microsoft.com/office/drawing/2014/main" val="20006"/>
                    </a:ext>
                  </a:extLst>
                </a:gridCol>
                <a:gridCol w="1117600">
                  <a:extLst>
                    <a:ext uri="{9D8B030D-6E8A-4147-A177-3AD203B41FA5}">
                      <a16:colId xmlns:a16="http://schemas.microsoft.com/office/drawing/2014/main" val="20007"/>
                    </a:ext>
                  </a:extLst>
                </a:gridCol>
              </a:tblGrid>
              <a:tr h="363220">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2</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3</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4</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5</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r</a:t>
                      </a:r>
                      <a:r>
                        <a:rPr lang="en-US" sz="2000" b="0">
                          <a:latin typeface="等线 Light" panose="02010600030101010101" charset="-122"/>
                          <a:ea typeface="等线 Light" panose="02010600030101010101" charset="-122"/>
                          <a:cs typeface="宋体" panose="02010600030101010101" pitchFamily="2" charset="-122"/>
                        </a:rPr>
                        <a:t>6</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r7</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220">
                <a:tc>
                  <a:txBody>
                    <a:bodyPr/>
                    <a:lstStyle/>
                    <a:p>
                      <a:pPr indent="0" algn="ctr">
                        <a:buNone/>
                      </a:pPr>
                      <a:r>
                        <a:rPr lang="en-US" sz="2000" b="0">
                          <a:latin typeface="等线 Light" panose="02010600030101010101" charset="-122"/>
                          <a:ea typeface="等线 Light" panose="02010600030101010101" charset="-122"/>
                          <a:cs typeface="宋体" panose="02010600030101010101" pitchFamily="2" charset="-122"/>
                        </a:rPr>
                        <a:t>10</a:t>
                      </a:r>
                      <a:endParaRPr lang="en-US" altLang="en-US" sz="2000" b="0">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00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01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11 00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11 01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11 10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11 11 00</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0">
                          <a:latin typeface="等线 Light" panose="02010600030101010101" charset="-122"/>
                          <a:ea typeface="等线 Light" panose="02010600030101010101" charset="-122"/>
                          <a:cs typeface="Calibri" panose="020F0502020204030204" charset="0"/>
                        </a:rPr>
                        <a:t>11 11 01</a:t>
                      </a:r>
                      <a:endParaRPr lang="en-US" altLang="en-US" sz="2000" b="0">
                        <a:latin typeface="等线 Light" panose="02010600030101010101" charset="-122"/>
                        <a:ea typeface="等线 Light" panose="02010600030101010101" charset="-122"/>
                        <a:cs typeface="Calibri" panose="020F0502020204030204" charset="0"/>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2.</a:t>
            </a:r>
            <a:r>
              <a:rPr lang="zh-CN" altLang="en-US" sz="2400" dirty="0"/>
              <a:t> 解：</a:t>
            </a:r>
            <a:r>
              <a:rPr sz="2400" dirty="0"/>
              <a:t>(5)将所有符号分成2组，每组4个，然后构造最优的哈夫曼平移码如下：	</a:t>
            </a:r>
          </a:p>
          <a:p>
            <a:pPr marL="0" indent="0">
              <a:buNone/>
            </a:pPr>
            <a:endParaRPr sz="2400" dirty="0"/>
          </a:p>
          <a:p>
            <a:pPr marL="0" indent="0">
              <a:buNone/>
            </a:pPr>
            <a:endParaRPr sz="2400" dirty="0"/>
          </a:p>
          <a:p>
            <a:pPr marL="0" indent="0">
              <a:buNone/>
            </a:pPr>
            <a:r>
              <a:rPr sz="2400" dirty="0"/>
              <a:t>(6)哈夫曼编码平均字长2.7</a:t>
            </a:r>
          </a:p>
          <a:p>
            <a:pPr marL="0" indent="0">
              <a:buNone/>
            </a:pPr>
            <a:r>
              <a:rPr sz="2400" dirty="0"/>
              <a:t>最优B1码平均字长3.18.</a:t>
            </a:r>
          </a:p>
          <a:p>
            <a:pPr marL="0" indent="0">
              <a:buNone/>
            </a:pPr>
            <a:r>
              <a:rPr sz="2400" dirty="0"/>
              <a:t>最优的2bit二元平移码平均字长2.8</a:t>
            </a:r>
          </a:p>
          <a:p>
            <a:pPr marL="0" indent="0">
              <a:buNone/>
            </a:pPr>
            <a:r>
              <a:rPr sz="2400" dirty="0"/>
              <a:t>最优的哈夫曼平移码平均字长2.75</a:t>
            </a:r>
          </a:p>
          <a:p>
            <a:pPr marL="0" indent="0">
              <a:buNone/>
            </a:pPr>
            <a:r>
              <a:rPr sz="2400" dirty="0"/>
              <a:t>其均大于（1）中算得的熵</a:t>
            </a:r>
          </a:p>
        </p:txBody>
      </p:sp>
      <p:graphicFrame>
        <p:nvGraphicFramePr>
          <p:cNvPr id="2" name="表格 1"/>
          <p:cNvGraphicFramePr/>
          <p:nvPr>
            <p:custDataLst>
              <p:tags r:id="rId1"/>
            </p:custDataLst>
          </p:nvPr>
        </p:nvGraphicFramePr>
        <p:xfrm>
          <a:off x="539750" y="2373630"/>
          <a:ext cx="8064500" cy="735330"/>
        </p:xfrm>
        <a:graphic>
          <a:graphicData uri="http://schemas.openxmlformats.org/drawingml/2006/table">
            <a:tbl>
              <a:tblPr firstRow="1" bandRow="1">
                <a:tableStyleId>{5940675A-B579-460E-94D1-54222C63F5DA}</a:tableStyleId>
              </a:tblPr>
              <a:tblGrid>
                <a:gridCol w="1007110">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1007110">
                  <a:extLst>
                    <a:ext uri="{9D8B030D-6E8A-4147-A177-3AD203B41FA5}">
                      <a16:colId xmlns:a16="http://schemas.microsoft.com/office/drawing/2014/main" val="20002"/>
                    </a:ext>
                  </a:extLst>
                </a:gridCol>
                <a:gridCol w="1009015">
                  <a:extLst>
                    <a:ext uri="{9D8B030D-6E8A-4147-A177-3AD203B41FA5}">
                      <a16:colId xmlns:a16="http://schemas.microsoft.com/office/drawing/2014/main" val="20003"/>
                    </a:ext>
                  </a:extLst>
                </a:gridCol>
                <a:gridCol w="1006475">
                  <a:extLst>
                    <a:ext uri="{9D8B030D-6E8A-4147-A177-3AD203B41FA5}">
                      <a16:colId xmlns:a16="http://schemas.microsoft.com/office/drawing/2014/main" val="20004"/>
                    </a:ext>
                  </a:extLst>
                </a:gridCol>
                <a:gridCol w="1007110">
                  <a:extLst>
                    <a:ext uri="{9D8B030D-6E8A-4147-A177-3AD203B41FA5}">
                      <a16:colId xmlns:a16="http://schemas.microsoft.com/office/drawing/2014/main" val="20005"/>
                    </a:ext>
                  </a:extLst>
                </a:gridCol>
                <a:gridCol w="1010285">
                  <a:extLst>
                    <a:ext uri="{9D8B030D-6E8A-4147-A177-3AD203B41FA5}">
                      <a16:colId xmlns:a16="http://schemas.microsoft.com/office/drawing/2014/main" val="20006"/>
                    </a:ext>
                  </a:extLst>
                </a:gridCol>
                <a:gridCol w="1007110">
                  <a:extLst>
                    <a:ext uri="{9D8B030D-6E8A-4147-A177-3AD203B41FA5}">
                      <a16:colId xmlns:a16="http://schemas.microsoft.com/office/drawing/2014/main" val="20007"/>
                    </a:ext>
                  </a:extLst>
                </a:gridCol>
              </a:tblGrid>
              <a:tr h="304800">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r0</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a:t>
                      </a:r>
                      <a:r>
                        <a:rPr lang="en-US" sz="2000" b="1">
                          <a:latin typeface="等线 Light" panose="02010600030101010101" charset="-122"/>
                          <a:ea typeface="等线 Light" panose="02010600030101010101" charset="-122"/>
                          <a:cs typeface="宋体" panose="02010600030101010101" pitchFamily="2" charset="-122"/>
                        </a:rPr>
                        <a:t>2</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a:t>
                      </a:r>
                      <a:r>
                        <a:rPr lang="en-US" sz="2000" b="1">
                          <a:latin typeface="等线 Light" panose="02010600030101010101" charset="-122"/>
                          <a:ea typeface="等线 Light" panose="02010600030101010101" charset="-122"/>
                          <a:cs typeface="宋体" panose="02010600030101010101" pitchFamily="2" charset="-122"/>
                        </a:rPr>
                        <a:t>3</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a:t>
                      </a:r>
                      <a:r>
                        <a:rPr lang="en-US" sz="2000" b="1">
                          <a:latin typeface="等线 Light" panose="02010600030101010101" charset="-122"/>
                          <a:ea typeface="等线 Light" panose="02010600030101010101" charset="-122"/>
                          <a:cs typeface="宋体" panose="02010600030101010101" pitchFamily="2" charset="-122"/>
                        </a:rPr>
                        <a:t>4</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a:t>
                      </a:r>
                      <a:r>
                        <a:rPr lang="en-US" sz="2000" b="1">
                          <a:latin typeface="等线 Light" panose="02010600030101010101" charset="-122"/>
                          <a:ea typeface="等线 Light" panose="02010600030101010101" charset="-122"/>
                          <a:cs typeface="宋体" panose="02010600030101010101" pitchFamily="2" charset="-122"/>
                        </a:rPr>
                        <a:t>5</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r</a:t>
                      </a:r>
                      <a:r>
                        <a:rPr lang="en-US" sz="2000" b="1">
                          <a:latin typeface="等线 Light" panose="02010600030101010101" charset="-122"/>
                          <a:ea typeface="等线 Light" panose="02010600030101010101" charset="-122"/>
                          <a:cs typeface="宋体" panose="02010600030101010101" pitchFamily="2" charset="-122"/>
                        </a:rPr>
                        <a:t>6</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宋体" panose="02010600030101010101" pitchFamily="2" charset="-122"/>
                        </a:rPr>
                        <a:t>r7</a:t>
                      </a:r>
                      <a:endParaRPr lang="en-US" altLang="en-US" sz="2000" b="1">
                        <a:latin typeface="等线 Light" panose="02010600030101010101" charset="-122"/>
                        <a:ea typeface="等线 Light" panose="02010600030101010101" charset="-122"/>
                        <a:cs typeface="宋体" panose="02010600030101010101" pitchFamily="2" charset="-122"/>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530">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10</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11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001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000 01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000 10</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000 11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lstStyle/>
                    <a:p>
                      <a:pPr indent="0" algn="ctr">
                        <a:buNone/>
                      </a:pPr>
                      <a:r>
                        <a:rPr lang="en-US" sz="2000" b="1">
                          <a:latin typeface="等线 Light" panose="02010600030101010101" charset="-122"/>
                          <a:ea typeface="等线 Light" panose="02010600030101010101" charset="-122"/>
                          <a:cs typeface="Calibri" panose="020F0502020204030204" charset="0"/>
                        </a:rPr>
                        <a:t>000 001</a:t>
                      </a:r>
                      <a:endParaRPr lang="en-US" altLang="en-US" sz="2000" b="1">
                        <a:latin typeface="等线 Light" panose="02010600030101010101" charset="-122"/>
                        <a:ea typeface="等线 Light" panose="02010600030101010101" charset="-122"/>
                        <a:cs typeface="Calibri" panose="020F0502020204030204" charset="0"/>
                      </a:endParaRPr>
                    </a:p>
                  </a:txBody>
                  <a:tcPr marL="68580" marR="68580" marT="0" marB="0">
                    <a:lnL>
                      <a:noFill/>
                    </a:lnL>
                    <a:lnR cap="flat">
                      <a:noFill/>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sz="2400" dirty="0"/>
              <a:t>7.3已知符号a,e,i,o,u,x的出现概率分别是0.2,0.3,0.1,0.2,0.1,0.1，对0.23355进行算术解码。</a:t>
            </a:r>
          </a:p>
          <a:p>
            <a:pPr marL="0" indent="0">
              <a:buNone/>
            </a:pPr>
            <a:r>
              <a:rPr sz="2400" dirty="0"/>
              <a:t>解：先将各符号根据出现概率进行算术编码，再根据编码过程进行解码。编码过程如图1或图2。由图1编码过程进行解码得到序列：eaiixa；由图2编码过程进行解码得到序列：oueeoe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sz="2400" dirty="0"/>
              <a:t>7.3已知符号a,e,i,o,u,x的出现概率分别是0.2,0.3,0.1,0.2,0.1,0.1，对0.23355进行算术解码。</a:t>
            </a:r>
          </a:p>
          <a:p>
            <a:pPr marL="0" indent="0">
              <a:buNone/>
            </a:pPr>
            <a:endParaRPr sz="2400" dirty="0"/>
          </a:p>
        </p:txBody>
      </p:sp>
      <p:pic>
        <p:nvPicPr>
          <p:cNvPr id="26" name="图片 26"/>
          <p:cNvPicPr>
            <a:picLocks noChangeAspect="1"/>
          </p:cNvPicPr>
          <p:nvPr/>
        </p:nvPicPr>
        <p:blipFill>
          <a:blip r:embed="rId2"/>
          <a:srcRect l="5844" t="4255" r="4291" b="9375"/>
          <a:stretch>
            <a:fillRect/>
          </a:stretch>
        </p:blipFill>
        <p:spPr>
          <a:xfrm>
            <a:off x="614680" y="2176145"/>
            <a:ext cx="7915275" cy="4389755"/>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sz="2400" dirty="0"/>
              <a:t>7.3已知符号a,e,i,o,u,x的出现概率分别是0.2,0.3,0.1,0.2,0.1,0.1，对0.23355进行算术解码。</a:t>
            </a:r>
          </a:p>
          <a:p>
            <a:pPr marL="0" indent="0">
              <a:buNone/>
            </a:pPr>
            <a:endParaRPr sz="2400" dirty="0"/>
          </a:p>
        </p:txBody>
      </p:sp>
      <p:pic>
        <p:nvPicPr>
          <p:cNvPr id="27" name="图片 27"/>
          <p:cNvPicPr>
            <a:picLocks noChangeAspect="1" noChangeArrowheads="1"/>
          </p:cNvPicPr>
          <p:nvPr/>
        </p:nvPicPr>
        <p:blipFill>
          <a:blip r:embed="rId2">
            <a:extLst>
              <a:ext uri="{28A0092B-C50C-407E-A947-70E740481C1C}">
                <a14:useLocalDpi xmlns:a14="http://schemas.microsoft.com/office/drawing/2010/main" val="0"/>
              </a:ext>
            </a:extLst>
          </a:blip>
          <a:srcRect l="5454" t="6155" r="7240" b="18497"/>
          <a:stretch>
            <a:fillRect/>
          </a:stretch>
        </p:blipFill>
        <p:spPr>
          <a:xfrm>
            <a:off x="443865" y="2103120"/>
            <a:ext cx="8256270" cy="453961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sz="2400" dirty="0"/>
              <a:t>7.4 将下面给定的图像分解成3个位面，然后用游程编码方法逐行编码，给出码字，计算编码效率。</a:t>
            </a:r>
          </a:p>
          <a:p>
            <a:pPr marL="0" indent="0">
              <a:buNone/>
            </a:pPr>
            <a:endParaRPr sz="2400" dirty="0"/>
          </a:p>
          <a:p>
            <a:pPr marL="0" indent="0">
              <a:buNone/>
            </a:pPr>
            <a:endParaRPr sz="2400" dirty="0"/>
          </a:p>
          <a:p>
            <a:pPr marL="0" indent="0">
              <a:buNone/>
            </a:pPr>
            <a:endParaRPr sz="2400" dirty="0"/>
          </a:p>
          <a:p>
            <a:pPr marL="0" indent="0">
              <a:buNone/>
            </a:pPr>
            <a:r>
              <a:rPr sz="2400" dirty="0"/>
              <a:t>解：先分解为3个位面，如下：</a:t>
            </a:r>
          </a:p>
        </p:txBody>
      </p:sp>
      <p:graphicFrame>
        <p:nvGraphicFramePr>
          <p:cNvPr id="6" name="表格 5"/>
          <p:cNvGraphicFramePr/>
          <p:nvPr>
            <p:custDataLst>
              <p:tags r:id="rId1"/>
            </p:custDataLst>
          </p:nvPr>
        </p:nvGraphicFramePr>
        <p:xfrm>
          <a:off x="3252470" y="2323465"/>
          <a:ext cx="2647950" cy="1162685"/>
        </p:xfrm>
        <a:graphic>
          <a:graphicData uri="http://schemas.openxmlformats.org/drawingml/2006/table">
            <a:tbl>
              <a:tblPr firstRow="1" bandRow="1">
                <a:tableStyleId>{5940675A-B579-460E-94D1-54222C63F5DA}</a:tableStyleId>
              </a:tblPr>
              <a:tblGrid>
                <a:gridCol w="30924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54330">
                  <a:extLst>
                    <a:ext uri="{9D8B030D-6E8A-4147-A177-3AD203B41FA5}">
                      <a16:colId xmlns:a16="http://schemas.microsoft.com/office/drawing/2014/main" val="20002"/>
                    </a:ext>
                  </a:extLst>
                </a:gridCol>
                <a:gridCol w="309880">
                  <a:extLst>
                    <a:ext uri="{9D8B030D-6E8A-4147-A177-3AD203B41FA5}">
                      <a16:colId xmlns:a16="http://schemas.microsoft.com/office/drawing/2014/main" val="20003"/>
                    </a:ext>
                  </a:extLst>
                </a:gridCol>
                <a:gridCol w="311785">
                  <a:extLst>
                    <a:ext uri="{9D8B030D-6E8A-4147-A177-3AD203B41FA5}">
                      <a16:colId xmlns:a16="http://schemas.microsoft.com/office/drawing/2014/main" val="20004"/>
                    </a:ext>
                  </a:extLst>
                </a:gridCol>
                <a:gridCol w="356870">
                  <a:extLst>
                    <a:ext uri="{9D8B030D-6E8A-4147-A177-3AD203B41FA5}">
                      <a16:colId xmlns:a16="http://schemas.microsoft.com/office/drawing/2014/main" val="20005"/>
                    </a:ext>
                  </a:extLst>
                </a:gridCol>
                <a:gridCol w="338455">
                  <a:extLst>
                    <a:ext uri="{9D8B030D-6E8A-4147-A177-3AD203B41FA5}">
                      <a16:colId xmlns:a16="http://schemas.microsoft.com/office/drawing/2014/main" val="20006"/>
                    </a:ext>
                  </a:extLst>
                </a:gridCol>
                <a:gridCol w="354330">
                  <a:extLst>
                    <a:ext uri="{9D8B030D-6E8A-4147-A177-3AD203B41FA5}">
                      <a16:colId xmlns:a16="http://schemas.microsoft.com/office/drawing/2014/main" val="20007"/>
                    </a:ext>
                  </a:extLst>
                </a:gridCol>
              </a:tblGrid>
              <a:tr h="2965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68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91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7</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5</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4</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65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表格 7"/>
          <p:cNvGraphicFramePr/>
          <p:nvPr>
            <p:custDataLst>
              <p:tags r:id="rId2"/>
            </p:custDataLst>
          </p:nvPr>
        </p:nvGraphicFramePr>
        <p:xfrm>
          <a:off x="835025" y="4345305"/>
          <a:ext cx="7155815" cy="396240"/>
        </p:xfrm>
        <a:graphic>
          <a:graphicData uri="http://schemas.openxmlformats.org/drawingml/2006/table">
            <a:tbl>
              <a:tblPr firstRow="1" bandRow="1">
                <a:tableStyleId>{5940675A-B579-460E-94D1-54222C63F5DA}</a:tableStyleId>
              </a:tblPr>
              <a:tblGrid>
                <a:gridCol w="2384425">
                  <a:extLst>
                    <a:ext uri="{9D8B030D-6E8A-4147-A177-3AD203B41FA5}">
                      <a16:colId xmlns:a16="http://schemas.microsoft.com/office/drawing/2014/main" val="20000"/>
                    </a:ext>
                  </a:extLst>
                </a:gridCol>
                <a:gridCol w="2384425">
                  <a:extLst>
                    <a:ext uri="{9D8B030D-6E8A-4147-A177-3AD203B41FA5}">
                      <a16:colId xmlns:a16="http://schemas.microsoft.com/office/drawing/2014/main" val="20001"/>
                    </a:ext>
                  </a:extLst>
                </a:gridCol>
                <a:gridCol w="2386965">
                  <a:extLst>
                    <a:ext uri="{9D8B030D-6E8A-4147-A177-3AD203B41FA5}">
                      <a16:colId xmlns:a16="http://schemas.microsoft.com/office/drawing/2014/main" val="20002"/>
                    </a:ext>
                  </a:extLst>
                </a:gridCol>
              </a:tblGrid>
              <a:tr h="152400">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第2位面（最高位）</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第1位面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第0位面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 name="表格 8"/>
          <p:cNvGraphicFramePr/>
          <p:nvPr>
            <p:custDataLst>
              <p:tags r:id="rId3"/>
            </p:custDataLst>
          </p:nvPr>
        </p:nvGraphicFramePr>
        <p:xfrm>
          <a:off x="1027430" y="4741545"/>
          <a:ext cx="2054225" cy="1038860"/>
        </p:xfrm>
        <a:graphic>
          <a:graphicData uri="http://schemas.openxmlformats.org/drawingml/2006/table">
            <a:tbl>
              <a:tblPr firstRow="1" bandRow="1">
                <a:tableStyleId>{5940675A-B579-460E-94D1-54222C63F5DA}</a:tableStyleId>
              </a:tblPr>
              <a:tblGrid>
                <a:gridCol w="255905">
                  <a:extLst>
                    <a:ext uri="{9D8B030D-6E8A-4147-A177-3AD203B41FA5}">
                      <a16:colId xmlns:a16="http://schemas.microsoft.com/office/drawing/2014/main" val="20000"/>
                    </a:ext>
                  </a:extLst>
                </a:gridCol>
                <a:gridCol w="258445">
                  <a:extLst>
                    <a:ext uri="{9D8B030D-6E8A-4147-A177-3AD203B41FA5}">
                      <a16:colId xmlns:a16="http://schemas.microsoft.com/office/drawing/2014/main" val="20001"/>
                    </a:ext>
                  </a:extLst>
                </a:gridCol>
                <a:gridCol w="256540">
                  <a:extLst>
                    <a:ext uri="{9D8B030D-6E8A-4147-A177-3AD203B41FA5}">
                      <a16:colId xmlns:a16="http://schemas.microsoft.com/office/drawing/2014/main" val="20002"/>
                    </a:ext>
                  </a:extLst>
                </a:gridCol>
                <a:gridCol w="256540">
                  <a:extLst>
                    <a:ext uri="{9D8B030D-6E8A-4147-A177-3AD203B41FA5}">
                      <a16:colId xmlns:a16="http://schemas.microsoft.com/office/drawing/2014/main" val="20003"/>
                    </a:ext>
                  </a:extLst>
                </a:gridCol>
                <a:gridCol w="256540">
                  <a:extLst>
                    <a:ext uri="{9D8B030D-6E8A-4147-A177-3AD203B41FA5}">
                      <a16:colId xmlns:a16="http://schemas.microsoft.com/office/drawing/2014/main" val="20004"/>
                    </a:ext>
                  </a:extLst>
                </a:gridCol>
                <a:gridCol w="255905">
                  <a:extLst>
                    <a:ext uri="{9D8B030D-6E8A-4147-A177-3AD203B41FA5}">
                      <a16:colId xmlns:a16="http://schemas.microsoft.com/office/drawing/2014/main" val="20005"/>
                    </a:ext>
                  </a:extLst>
                </a:gridCol>
                <a:gridCol w="258445">
                  <a:extLst>
                    <a:ext uri="{9D8B030D-6E8A-4147-A177-3AD203B41FA5}">
                      <a16:colId xmlns:a16="http://schemas.microsoft.com/office/drawing/2014/main" val="20006"/>
                    </a:ext>
                  </a:extLst>
                </a:gridCol>
                <a:gridCol w="255905">
                  <a:extLst>
                    <a:ext uri="{9D8B030D-6E8A-4147-A177-3AD203B41FA5}">
                      <a16:colId xmlns:a16="http://schemas.microsoft.com/office/drawing/2014/main" val="20007"/>
                    </a:ext>
                  </a:extLst>
                </a:gridCol>
              </a:tblGrid>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0" name="表格 9"/>
          <p:cNvGraphicFramePr/>
          <p:nvPr>
            <p:custDataLst>
              <p:tags r:id="rId4"/>
            </p:custDataLst>
          </p:nvPr>
        </p:nvGraphicFramePr>
        <p:xfrm>
          <a:off x="3382010" y="4741545"/>
          <a:ext cx="1854835" cy="1038860"/>
        </p:xfrm>
        <a:graphic>
          <a:graphicData uri="http://schemas.openxmlformats.org/drawingml/2006/table">
            <a:tbl>
              <a:tblPr firstRow="1" bandRow="1">
                <a:tableStyleId>{5940675A-B579-460E-94D1-54222C63F5DA}</a:tableStyleId>
              </a:tblPr>
              <a:tblGrid>
                <a:gridCol w="231140">
                  <a:extLst>
                    <a:ext uri="{9D8B030D-6E8A-4147-A177-3AD203B41FA5}">
                      <a16:colId xmlns:a16="http://schemas.microsoft.com/office/drawing/2014/main" val="20000"/>
                    </a:ext>
                  </a:extLst>
                </a:gridCol>
                <a:gridCol w="233045">
                  <a:extLst>
                    <a:ext uri="{9D8B030D-6E8A-4147-A177-3AD203B41FA5}">
                      <a16:colId xmlns:a16="http://schemas.microsoft.com/office/drawing/2014/main" val="20001"/>
                    </a:ext>
                  </a:extLst>
                </a:gridCol>
                <a:gridCol w="231140">
                  <a:extLst>
                    <a:ext uri="{9D8B030D-6E8A-4147-A177-3AD203B41FA5}">
                      <a16:colId xmlns:a16="http://schemas.microsoft.com/office/drawing/2014/main" val="20002"/>
                    </a:ext>
                  </a:extLst>
                </a:gridCol>
                <a:gridCol w="223520">
                  <a:extLst>
                    <a:ext uri="{9D8B030D-6E8A-4147-A177-3AD203B41FA5}">
                      <a16:colId xmlns:a16="http://schemas.microsoft.com/office/drawing/2014/main" val="20003"/>
                    </a:ext>
                  </a:extLst>
                </a:gridCol>
                <a:gridCol w="240665">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33045">
                  <a:extLst>
                    <a:ext uri="{9D8B030D-6E8A-4147-A177-3AD203B41FA5}">
                      <a16:colId xmlns:a16="http://schemas.microsoft.com/office/drawing/2014/main" val="20006"/>
                    </a:ext>
                  </a:extLst>
                </a:gridCol>
                <a:gridCol w="231140">
                  <a:extLst>
                    <a:ext uri="{9D8B030D-6E8A-4147-A177-3AD203B41FA5}">
                      <a16:colId xmlns:a16="http://schemas.microsoft.com/office/drawing/2014/main" val="20007"/>
                    </a:ext>
                  </a:extLst>
                </a:gridCol>
              </a:tblGrid>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 name="表格 10"/>
          <p:cNvGraphicFramePr/>
          <p:nvPr>
            <p:custDataLst>
              <p:tags r:id="rId5"/>
            </p:custDataLst>
          </p:nvPr>
        </p:nvGraphicFramePr>
        <p:xfrm>
          <a:off x="5801995" y="4741545"/>
          <a:ext cx="1965325" cy="1038860"/>
        </p:xfrm>
        <a:graphic>
          <a:graphicData uri="http://schemas.openxmlformats.org/drawingml/2006/table">
            <a:tbl>
              <a:tblPr firstRow="1" bandRow="1">
                <a:tableStyleId>{5940675A-B579-460E-94D1-54222C63F5DA}</a:tableStyleId>
              </a:tblPr>
              <a:tblGrid>
                <a:gridCol w="245110">
                  <a:extLst>
                    <a:ext uri="{9D8B030D-6E8A-4147-A177-3AD203B41FA5}">
                      <a16:colId xmlns:a16="http://schemas.microsoft.com/office/drawing/2014/main" val="20000"/>
                    </a:ext>
                  </a:extLst>
                </a:gridCol>
                <a:gridCol w="247015">
                  <a:extLst>
                    <a:ext uri="{9D8B030D-6E8A-4147-A177-3AD203B41FA5}">
                      <a16:colId xmlns:a16="http://schemas.microsoft.com/office/drawing/2014/main" val="20001"/>
                    </a:ext>
                  </a:extLst>
                </a:gridCol>
                <a:gridCol w="245110">
                  <a:extLst>
                    <a:ext uri="{9D8B030D-6E8A-4147-A177-3AD203B41FA5}">
                      <a16:colId xmlns:a16="http://schemas.microsoft.com/office/drawing/2014/main" val="20002"/>
                    </a:ext>
                  </a:extLst>
                </a:gridCol>
                <a:gridCol w="246380">
                  <a:extLst>
                    <a:ext uri="{9D8B030D-6E8A-4147-A177-3AD203B41FA5}">
                      <a16:colId xmlns:a16="http://schemas.microsoft.com/office/drawing/2014/main" val="20003"/>
                    </a:ext>
                  </a:extLst>
                </a:gridCol>
                <a:gridCol w="244475">
                  <a:extLst>
                    <a:ext uri="{9D8B030D-6E8A-4147-A177-3AD203B41FA5}">
                      <a16:colId xmlns:a16="http://schemas.microsoft.com/office/drawing/2014/main" val="20004"/>
                    </a:ext>
                  </a:extLst>
                </a:gridCol>
                <a:gridCol w="245110">
                  <a:extLst>
                    <a:ext uri="{9D8B030D-6E8A-4147-A177-3AD203B41FA5}">
                      <a16:colId xmlns:a16="http://schemas.microsoft.com/office/drawing/2014/main" val="20005"/>
                    </a:ext>
                  </a:extLst>
                </a:gridCol>
                <a:gridCol w="247015">
                  <a:extLst>
                    <a:ext uri="{9D8B030D-6E8A-4147-A177-3AD203B41FA5}">
                      <a16:colId xmlns:a16="http://schemas.microsoft.com/office/drawing/2014/main" val="20006"/>
                    </a:ext>
                  </a:extLst>
                </a:gridCol>
                <a:gridCol w="245110">
                  <a:extLst>
                    <a:ext uri="{9D8B030D-6E8A-4147-A177-3AD203B41FA5}">
                      <a16:colId xmlns:a16="http://schemas.microsoft.com/office/drawing/2014/main" val="20007"/>
                    </a:ext>
                  </a:extLst>
                </a:gridCol>
              </a:tblGrid>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715">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sz="2400" dirty="0"/>
              <a:t>7.4</a:t>
            </a:r>
            <a:r>
              <a:rPr sz="2400" dirty="0"/>
              <a:t>解：</a:t>
            </a:r>
            <a:endParaRPr lang="zh-CN" sz="2400" dirty="0"/>
          </a:p>
          <a:p>
            <a:pPr marL="0" indent="0">
              <a:buNone/>
            </a:pPr>
            <a:r>
              <a:rPr lang="zh-CN" sz="2400" dirty="0"/>
              <a:t>游程编码时假设每行均由0开始：</a:t>
            </a:r>
          </a:p>
          <a:p>
            <a:pPr marL="0" indent="0">
              <a:buNone/>
            </a:pPr>
            <a:r>
              <a:rPr lang="zh-CN" sz="2400" dirty="0"/>
              <a:t>  第2位面（最高位）游程：4 2 2,3 3 2,3 4 1,4 2 2；</a:t>
            </a:r>
          </a:p>
          <a:p>
            <a:pPr marL="0" indent="0">
              <a:buNone/>
            </a:pPr>
            <a:r>
              <a:rPr lang="zh-CN" sz="2400" dirty="0"/>
              <a:t>第1位面游程：8,3 1 4,1 1 1 2 2 1,0 6 </a:t>
            </a:r>
            <a:r>
              <a:rPr lang="en-US" altLang="zh-CN" sz="2400" dirty="0"/>
              <a:t>2</a:t>
            </a:r>
            <a:r>
              <a:rPr lang="zh-CN" sz="2400" dirty="0"/>
              <a:t>；</a:t>
            </a:r>
          </a:p>
          <a:p>
            <a:pPr marL="0" indent="0">
              <a:buNone/>
            </a:pPr>
            <a:r>
              <a:rPr lang="zh-CN" sz="2400" dirty="0"/>
              <a:t>第0位面游程：0 1 7,0 1 2 1 4,0 1 2 1 1 1 1 1,8</a:t>
            </a:r>
          </a:p>
          <a:p>
            <a:pPr marL="0" indent="0">
              <a:buNone/>
            </a:pPr>
            <a:r>
              <a:rPr lang="zh-CN" sz="2400" dirty="0"/>
              <a:t>图像共需42个游程，码本共有8个码字（0,1,2,3,4,6,7,8），</a:t>
            </a:r>
          </a:p>
          <a:p>
            <a:pPr marL="0" indent="0">
              <a:buNone/>
            </a:pPr>
            <a:r>
              <a:rPr lang="zh-CN" sz="2400" dirty="0"/>
              <a:t>它们出现的频率分别为0.095238,0.35714,0.23809,0.095238, 0.11904，0.02439,0.023809,0.047619。</a:t>
            </a:r>
          </a:p>
          <a:p>
            <a:pPr marL="0" indent="0">
              <a:buNone/>
            </a:pPr>
            <a:r>
              <a:rPr lang="zh-CN" sz="2400" dirty="0"/>
              <a:t>图像原需3*8*4=96比特来表达，现对各个码字采用哈夫曼编码，编码过程如下图，得到码字：1:00,2:01,4:100,0:101,3:110,8:1110,6:11110,7:11111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sz="2400" dirty="0"/>
              <a:t>7.4</a:t>
            </a:r>
            <a:r>
              <a:rPr sz="2400" dirty="0"/>
              <a:t>解：</a:t>
            </a:r>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r>
              <a:rPr sz="2400" dirty="0"/>
              <a:t>平均码长：</a:t>
            </a:r>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p:txBody>
      </p:sp>
      <p:pic>
        <p:nvPicPr>
          <p:cNvPr id="30" name="图片 30"/>
          <p:cNvPicPr>
            <a:picLocks noChangeAspect="1" noChangeArrowheads="1"/>
          </p:cNvPicPr>
          <p:nvPr/>
        </p:nvPicPr>
        <p:blipFill>
          <a:blip r:embed="rId2">
            <a:extLst>
              <a:ext uri="{28A0092B-C50C-407E-A947-70E740481C1C}">
                <a14:useLocalDpi xmlns:a14="http://schemas.microsoft.com/office/drawing/2010/main" val="0"/>
              </a:ext>
            </a:extLst>
          </a:blip>
          <a:srcRect t="18722" b="25050"/>
          <a:stretch>
            <a:fillRect/>
          </a:stretch>
        </p:blipFill>
        <p:spPr>
          <a:xfrm>
            <a:off x="514350" y="1877060"/>
            <a:ext cx="8435975" cy="2881630"/>
          </a:xfrm>
          <a:prstGeom prst="rect">
            <a:avLst/>
          </a:prstGeom>
          <a:noFill/>
          <a:ln>
            <a:noFill/>
          </a:ln>
        </p:spPr>
      </p:pic>
      <p:pic>
        <p:nvPicPr>
          <p:cNvPr id="32" name="图片 32"/>
          <p:cNvPicPr>
            <a:picLocks noChangeAspect="1" noChangeArrowheads="1"/>
          </p:cNvPicPr>
          <p:nvPr/>
        </p:nvPicPr>
        <p:blipFill>
          <a:blip r:embed="rId2">
            <a:extLst>
              <a:ext uri="{28A0092B-C50C-407E-A947-70E740481C1C}">
                <a14:useLocalDpi xmlns:a14="http://schemas.microsoft.com/office/drawing/2010/main" val="0"/>
              </a:ext>
            </a:extLst>
          </a:blip>
          <a:srcRect b="81507"/>
          <a:stretch>
            <a:fillRect/>
          </a:stretch>
        </p:blipFill>
        <p:spPr>
          <a:xfrm>
            <a:off x="247650" y="5251450"/>
            <a:ext cx="8279765" cy="930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作业六</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lang="en-US" sz="2400" dirty="0"/>
              <a:t>7.4</a:t>
            </a:r>
            <a:r>
              <a:rPr sz="2400" dirty="0"/>
              <a:t>解：图像共需42个游程，表达图像需要42*2.53656=107比特，比图像原始表达需要的比特数多，其主要原因是图像尺寸较小、游程较短。</a:t>
            </a:r>
          </a:p>
          <a:p>
            <a:pPr marL="0" indent="0">
              <a:buNone/>
            </a:pPr>
            <a:r>
              <a:rPr lang="zh-CN" sz="2400" dirty="0"/>
              <a:t>对于原图，有</a:t>
            </a:r>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r>
              <a:rPr lang="zh-CN" sz="2400" dirty="0"/>
              <a:t>其信息熵为：</a:t>
            </a:r>
            <a:r>
              <a:rPr lang="en-US" altLang="zh-CN" sz="2400" dirty="0"/>
              <a:t>H(d)=</a:t>
            </a:r>
            <a:r>
              <a:rPr sz="2400" dirty="0"/>
              <a:t>2.570</a:t>
            </a:r>
            <a:r>
              <a:rPr lang="en-US" sz="2400" dirty="0"/>
              <a:t>4</a:t>
            </a:r>
          </a:p>
          <a:p>
            <a:pPr marL="0" indent="0">
              <a:buNone/>
            </a:pPr>
            <a:r>
              <a:rPr lang="zh-CN" sz="2400" dirty="0"/>
              <a:t>编码效率为：</a:t>
            </a: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a:p>
            <a:pPr marL="0" indent="0">
              <a:buNone/>
            </a:pPr>
            <a:endParaRPr lang="zh-CN" sz="2400" dirty="0"/>
          </a:p>
        </p:txBody>
      </p:sp>
      <p:graphicFrame>
        <p:nvGraphicFramePr>
          <p:cNvPr id="3" name="表格 2"/>
          <p:cNvGraphicFramePr/>
          <p:nvPr>
            <p:custDataLst>
              <p:tags r:id="rId2"/>
            </p:custDataLst>
          </p:nvPr>
        </p:nvGraphicFramePr>
        <p:xfrm>
          <a:off x="3453765" y="2068830"/>
          <a:ext cx="5563235" cy="2720340"/>
        </p:xfrm>
        <a:graphic>
          <a:graphicData uri="http://schemas.openxmlformats.org/drawingml/2006/table">
            <a:tbl>
              <a:tblPr firstRow="1" bandRow="1">
                <a:tableStyleId>{5C22544A-7EE6-4342-B048-85BDC9FD1C3A}</a:tableStyleId>
              </a:tblPr>
              <a:tblGrid>
                <a:gridCol w="861695">
                  <a:extLst>
                    <a:ext uri="{9D8B030D-6E8A-4147-A177-3AD203B41FA5}">
                      <a16:colId xmlns:a16="http://schemas.microsoft.com/office/drawing/2014/main" val="20000"/>
                    </a:ext>
                  </a:extLst>
                </a:gridCol>
                <a:gridCol w="861060">
                  <a:extLst>
                    <a:ext uri="{9D8B030D-6E8A-4147-A177-3AD203B41FA5}">
                      <a16:colId xmlns:a16="http://schemas.microsoft.com/office/drawing/2014/main" val="20001"/>
                    </a:ext>
                  </a:extLst>
                </a:gridCol>
                <a:gridCol w="1208405">
                  <a:extLst>
                    <a:ext uri="{9D8B030D-6E8A-4147-A177-3AD203B41FA5}">
                      <a16:colId xmlns:a16="http://schemas.microsoft.com/office/drawing/2014/main" val="20002"/>
                    </a:ext>
                  </a:extLst>
                </a:gridCol>
                <a:gridCol w="1316355">
                  <a:extLst>
                    <a:ext uri="{9D8B030D-6E8A-4147-A177-3AD203B41FA5}">
                      <a16:colId xmlns:a16="http://schemas.microsoft.com/office/drawing/2014/main" val="20003"/>
                    </a:ext>
                  </a:extLst>
                </a:gridCol>
                <a:gridCol w="1315720">
                  <a:extLst>
                    <a:ext uri="{9D8B030D-6E8A-4147-A177-3AD203B41FA5}">
                      <a16:colId xmlns:a16="http://schemas.microsoft.com/office/drawing/2014/main" val="20004"/>
                    </a:ext>
                  </a:extLst>
                </a:gridCol>
              </a:tblGrid>
              <a:tr h="302260">
                <a:tc>
                  <a:txBody>
                    <a:bodyPr/>
                    <a:lstStyle/>
                    <a:p>
                      <a:pPr indent="0">
                        <a:buNone/>
                      </a:pPr>
                      <a:r>
                        <a:rPr lang="en-US" altLang="en-US" sz="1600" b="0">
                          <a:solidFill>
                            <a:srgbClr val="000000"/>
                          </a:solidFill>
                          <a:latin typeface="等线" panose="02010600030101010101" charset="-122"/>
                        </a:rPr>
                        <a:t>sk</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altLang="en-US" sz="1600" b="0">
                          <a:solidFill>
                            <a:srgbClr val="000000"/>
                          </a:solidFill>
                          <a:latin typeface="等线" panose="02010600030101010101" charset="-122"/>
                        </a:rPr>
                        <a:t>num</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altLang="en-US" sz="1600" b="0">
                          <a:solidFill>
                            <a:srgbClr val="000000"/>
                          </a:solidFill>
                          <a:latin typeface="等线" panose="02010600030101010101" charset="-122"/>
                        </a:rPr>
                        <a:t>pk</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altLang="en-US" sz="1600" b="0">
                          <a:solidFill>
                            <a:srgbClr val="000000"/>
                          </a:solidFill>
                          <a:latin typeface="等线" panose="02010600030101010101" charset="-122"/>
                        </a:rPr>
                        <a:t>log(pk)</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altLang="en-US" sz="1600" b="0">
                          <a:solidFill>
                            <a:srgbClr val="000000"/>
                          </a:solidFill>
                          <a:latin typeface="等线" panose="02010600030101010101" charset="-122"/>
                          <a:sym typeface="+mn-ea"/>
                        </a:rPr>
                        <a:t>log(pk)*pk</a:t>
                      </a: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281305">
                <a:tc>
                  <a:txBody>
                    <a:bodyPr/>
                    <a:lstStyle/>
                    <a:p>
                      <a:pPr indent="0">
                        <a:buNone/>
                      </a:pPr>
                      <a:r>
                        <a:rPr lang="en-US" altLang="en-US" sz="1600" b="0">
                          <a:solidFill>
                            <a:srgbClr val="000000"/>
                          </a:solidFill>
                          <a:latin typeface="等线" panose="02010600030101010101" charset="-122"/>
                        </a:rPr>
                        <a:t>0</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12</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0.375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-1.415037499</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-0.530639062</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81940">
                <a:tc>
                  <a:txBody>
                    <a:bodyPr/>
                    <a:lstStyle/>
                    <a:p>
                      <a:pPr indent="0">
                        <a:buNone/>
                      </a:pPr>
                      <a:r>
                        <a:rPr lang="en-US" altLang="en-US" sz="1600" b="0">
                          <a:solidFill>
                            <a:srgbClr val="000000"/>
                          </a:solidFill>
                          <a:latin typeface="等线" panose="02010600030101010101" charset="-122"/>
                        </a:rPr>
                        <a:t>1</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3</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0.09375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-3.415037499</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-0.320159766</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281305">
                <a:tc>
                  <a:txBody>
                    <a:bodyPr/>
                    <a:lstStyle/>
                    <a:p>
                      <a:pPr indent="0">
                        <a:buNone/>
                      </a:pPr>
                      <a:r>
                        <a:rPr lang="en-US" altLang="en-US" sz="1600" b="0">
                          <a:solidFill>
                            <a:srgbClr val="000000"/>
                          </a:solidFill>
                          <a:latin typeface="等线" panose="02010600030101010101" charset="-122"/>
                        </a:rPr>
                        <a:t>2</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0.15625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-2.678071905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-0.418448735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281305">
                <a:tc>
                  <a:txBody>
                    <a:bodyPr/>
                    <a:lstStyle/>
                    <a:p>
                      <a:pPr indent="0">
                        <a:buNone/>
                      </a:pPr>
                      <a:r>
                        <a:rPr lang="en-US" altLang="en-US" sz="1600" b="0">
                          <a:solidFill>
                            <a:srgbClr val="000000"/>
                          </a:solidFill>
                          <a:latin typeface="等线" panose="02010600030101010101" charset="-122"/>
                        </a:rPr>
                        <a:t>3</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1</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0.03125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-0.15625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281940">
                <a:tc>
                  <a:txBody>
                    <a:bodyPr/>
                    <a:lstStyle/>
                    <a:p>
                      <a:pPr indent="0">
                        <a:buNone/>
                      </a:pPr>
                      <a:r>
                        <a:rPr lang="en-US" altLang="en-US" sz="1600" b="0">
                          <a:solidFill>
                            <a:srgbClr val="000000"/>
                          </a:solidFill>
                          <a:latin typeface="等线" panose="02010600030101010101" charset="-122"/>
                        </a:rPr>
                        <a:t>4</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0.15625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-2.678071905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-0.418448735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281305">
                <a:tc>
                  <a:txBody>
                    <a:bodyPr/>
                    <a:lstStyle/>
                    <a:p>
                      <a:pPr indent="0">
                        <a:buNone/>
                      </a:pPr>
                      <a:r>
                        <a:rPr lang="en-US" altLang="en-US" sz="1600" b="0">
                          <a:solidFill>
                            <a:srgbClr val="000000"/>
                          </a:solidFill>
                          <a:latin typeface="等线" panose="02010600030101010101" charset="-122"/>
                        </a:rPr>
                        <a:t>5</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1</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0.03125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-0.15625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6"/>
                  </a:ext>
                </a:extLst>
              </a:tr>
              <a:tr h="281940">
                <a:tc>
                  <a:txBody>
                    <a:bodyPr/>
                    <a:lstStyle/>
                    <a:p>
                      <a:pPr indent="0">
                        <a:buNone/>
                      </a:pPr>
                      <a:r>
                        <a:rPr lang="en-US" altLang="en-US" sz="1600" b="0">
                          <a:solidFill>
                            <a:srgbClr val="000000"/>
                          </a:solidFill>
                          <a:latin typeface="等线" panose="02010600030101010101" charset="-122"/>
                        </a:rPr>
                        <a:t>6</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3</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0.09375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-3.415037499</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-0.320159766</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7"/>
                  </a:ext>
                </a:extLst>
              </a:tr>
              <a:tr h="281305">
                <a:tc>
                  <a:txBody>
                    <a:bodyPr/>
                    <a:lstStyle/>
                    <a:p>
                      <a:pPr indent="0">
                        <a:buNone/>
                      </a:pPr>
                      <a:r>
                        <a:rPr lang="en-US" altLang="en-US" sz="1600" b="0">
                          <a:solidFill>
                            <a:srgbClr val="000000"/>
                          </a:solidFill>
                          <a:latin typeface="等线" panose="02010600030101010101" charset="-122"/>
                        </a:rPr>
                        <a:t>7</a:t>
                      </a: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2</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0.0625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-4</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lstStyle/>
                    <a:p>
                      <a:pPr indent="0">
                        <a:buNone/>
                      </a:pPr>
                      <a:r>
                        <a:rPr lang="en-US" sz="1600" b="0">
                          <a:solidFill>
                            <a:srgbClr val="000000"/>
                          </a:solidFill>
                          <a:latin typeface="等线" panose="02010600030101010101" charset="-122"/>
                        </a:rPr>
                        <a:t>-0.25</a:t>
                      </a:r>
                      <a:endParaRPr lang="en-US" altLang="en-US" sz="1600" b="0">
                        <a:solidFill>
                          <a:srgbClr val="000000"/>
                        </a:solidFill>
                        <a:latin typeface="等线" panose="02010600030101010101" charset="-122"/>
                      </a:endParaRPr>
                    </a:p>
                  </a:txBody>
                  <a:tcPr marL="12700" marR="12700" marT="127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8" name="对象 7"/>
          <p:cNvGraphicFramePr/>
          <p:nvPr/>
        </p:nvGraphicFramePr>
        <p:xfrm>
          <a:off x="3029903" y="5426393"/>
          <a:ext cx="4548505" cy="1071880"/>
        </p:xfrm>
        <a:graphic>
          <a:graphicData uri="http://schemas.openxmlformats.org/presentationml/2006/ole">
            <mc:AlternateContent xmlns:mc="http://schemas.openxmlformats.org/markup-compatibility/2006">
              <mc:Choice xmlns:v="urn:schemas-microsoft-com:vml" Requires="v">
                <p:oleObj spid="_x0000_s9226" r:id="rId4" imgW="2874010" imgH="690245" progId="Equation.DSMT4">
                  <p:embed/>
                </p:oleObj>
              </mc:Choice>
              <mc:Fallback>
                <p:oleObj r:id="rId4" imgW="2874010" imgH="690245" progId="Equation.DSMT4">
                  <p:embed/>
                  <p:pic>
                    <p:nvPicPr>
                      <p:cNvPr id="8" name="对象 7"/>
                      <p:cNvPicPr/>
                      <p:nvPr/>
                    </p:nvPicPr>
                    <p:blipFill>
                      <a:blip r:embed="rId5"/>
                      <a:stretch>
                        <a:fillRect/>
                      </a:stretch>
                    </p:blipFill>
                    <p:spPr>
                      <a:xfrm>
                        <a:off x="3029903" y="5426393"/>
                        <a:ext cx="4548505" cy="1071880"/>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作业七</a:t>
            </a:r>
          </a:p>
        </p:txBody>
      </p:sp>
      <p:sp>
        <p:nvSpPr>
          <p:cNvPr id="3" name="内容占位符 2"/>
          <p:cNvSpPr>
            <a:spLocks noGrp="1"/>
          </p:cNvSpPr>
          <p:nvPr>
            <p:ph idx="1"/>
          </p:nvPr>
        </p:nvSpPr>
        <p:spPr/>
        <p:txBody>
          <a:bodyPr/>
          <a:lstStyle/>
          <a:p>
            <a:r>
              <a:rPr lang="zh-CN" altLang="en-US" dirty="0"/>
              <a:t>8.1 一幅图像背景部分的均值为25、方差为625，在背景上分布着一些互不重叠的均值为150、方差为400的小目标。设所有目标合起来约占图像总面积的20%，提出一个阈值分割算法将这些目标分割出来。</a:t>
            </a:r>
          </a:p>
          <a:p>
            <a:r>
              <a:rPr lang="zh-CN" altLang="en-US" dirty="0"/>
              <a:t>解：一个简单的方法是统计图像的直方图，取从高灰度数起对应20%像素的灰度为阈值。</a:t>
            </a:r>
          </a:p>
          <a:p>
            <a:r>
              <a:rPr lang="zh-CN" altLang="en-US" dirty="0"/>
              <a:t>  二是采用Ostu自动阈值选取法计算得到阈值（给出计算过程和结果）。</a:t>
            </a:r>
          </a:p>
          <a:p>
            <a:r>
              <a:rPr lang="zh-CN" altLang="en-US" dirty="0"/>
              <a:t>三、使用最优阈值法：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a:bodyPr>
              <a:lstStyle/>
              <a:p>
                <a:pPr marL="0" indent="0">
                  <a:buNone/>
                </a:pPr>
                <a:r>
                  <a:rPr lang="en-US" altLang="zh-CN" sz="2400" dirty="0"/>
                  <a:t>3. </a:t>
                </a:r>
                <a:r>
                  <a:rPr lang="zh-CN" altLang="en-US" sz="2400" dirty="0"/>
                  <a:t>考虑如图所示的图像子集：</a:t>
                </a:r>
                <a:endParaRPr lang="en-US" altLang="zh-CN" sz="2400" dirty="0"/>
              </a:p>
              <a:p>
                <a:pPr marL="0" indent="0">
                  <a:buNone/>
                </a:pPr>
                <a:endParaRPr lang="en-US" altLang="zh-CN" dirty="0"/>
              </a:p>
              <a:p>
                <a:pPr marL="0" indent="0">
                  <a:buNone/>
                </a:pPr>
                <a:endParaRPr lang="en-US" altLang="zh-CN" dirty="0"/>
              </a:p>
              <a:p>
                <a:pPr marL="0" indent="0">
                  <a:buNone/>
                </a:pPr>
                <a:r>
                  <a:rPr lang="zh-CN" altLang="en-US" sz="2000" dirty="0"/>
                  <a:t>（</a:t>
                </a:r>
                <a:r>
                  <a:rPr lang="en-US" altLang="zh-CN" sz="2000" dirty="0"/>
                  <a:t>1</a:t>
                </a:r>
                <a:r>
                  <a:rPr lang="zh-CN" altLang="en-US" sz="2000" dirty="0"/>
                  <a:t>）令 </a:t>
                </a:r>
                <a:r>
                  <a:rPr lang="en-US" altLang="zh-CN" sz="2000" dirty="0"/>
                  <a:t>v={0</a:t>
                </a:r>
                <a:r>
                  <a:rPr lang="zh-CN" altLang="en-US" sz="2000" dirty="0"/>
                  <a:t>，</a:t>
                </a:r>
                <a:r>
                  <a:rPr lang="en-US" altLang="zh-CN" sz="2000" dirty="0"/>
                  <a:t>1}</a:t>
                </a:r>
                <a:r>
                  <a:rPr lang="zh-CN" altLang="en-US" sz="2000" dirty="0"/>
                  <a:t>，计算 </a:t>
                </a:r>
                <a:r>
                  <a:rPr lang="en-US" altLang="zh-CN" sz="2000" dirty="0"/>
                  <a:t>p </a:t>
                </a:r>
                <a:r>
                  <a:rPr lang="zh-CN" altLang="en-US" sz="2000" dirty="0"/>
                  <a:t>和 </a:t>
                </a:r>
                <a:r>
                  <a:rPr lang="en-US" altLang="zh-CN" sz="2000" dirty="0"/>
                  <a:t>q </a:t>
                </a:r>
                <a:r>
                  <a:rPr lang="zh-CN" altLang="en-US" sz="2000" dirty="0"/>
                  <a:t>之间通路的</a:t>
                </a:r>
                <a:r>
                  <a:rPr lang="en-US" altLang="zh-CN" sz="2000" dirty="0"/>
                  <a:t>4-</a:t>
                </a:r>
                <a:r>
                  <a:rPr lang="zh-CN" altLang="en-US" sz="2000" dirty="0"/>
                  <a:t>通路</a:t>
                </a:r>
                <a:r>
                  <a:rPr lang="en-US" altLang="zh-CN" sz="2000" dirty="0"/>
                  <a:t> </a:t>
                </a:r>
                <a:r>
                  <a:rPr lang="zh-CN" altLang="en-US" sz="2000" dirty="0"/>
                  <a:t>，</a:t>
                </a:r>
                <a:r>
                  <a:rPr lang="en-US" altLang="zh-CN" sz="2000" dirty="0"/>
                  <a:t>8-</a:t>
                </a:r>
                <a:r>
                  <a:rPr lang="zh-CN" altLang="en-US" sz="2000" dirty="0"/>
                  <a:t>通路和 </a:t>
                </a:r>
                <a:r>
                  <a:rPr lang="en-US" altLang="zh-CN" sz="2000" dirty="0"/>
                  <a:t>m-</a:t>
                </a:r>
                <a:r>
                  <a:rPr lang="zh-CN" altLang="en-US" sz="2000" dirty="0"/>
                  <a:t>通路长度。</a:t>
                </a:r>
                <a:endParaRPr lang="en-US" altLang="zh-CN" sz="2000" dirty="0"/>
              </a:p>
              <a:p>
                <a:pPr marL="0" indent="0">
                  <a:buNone/>
                </a:pPr>
                <a:r>
                  <a:rPr lang="zh-CN" altLang="en-US" sz="2000" dirty="0"/>
                  <a:t>无</a:t>
                </a:r>
                <a:r>
                  <a:rPr lang="en-US" altLang="zh-CN" sz="2000" dirty="0"/>
                  <a:t>4-</a:t>
                </a:r>
                <a:r>
                  <a:rPr lang="zh-CN" altLang="en-US" sz="2000" dirty="0"/>
                  <a:t>通路，所以通路长度为</a:t>
                </a:r>
                <a14:m>
                  <m:oMath xmlns:m="http://schemas.openxmlformats.org/officeDocument/2006/math">
                    <m:r>
                      <a:rPr lang="zh-CN" altLang="en-US" sz="2000" i="1" smtClean="0">
                        <a:latin typeface="Cambria Math" panose="02040503050406030204" pitchFamily="18" charset="0"/>
                      </a:rPr>
                      <m:t>∞</m:t>
                    </m:r>
                  </m:oMath>
                </a14:m>
                <a:r>
                  <a:rPr lang="en-US" altLang="zh-CN" sz="2000" dirty="0"/>
                  <a:t> </a:t>
                </a:r>
                <a:r>
                  <a:rPr lang="zh-CN" altLang="en-US" sz="2000" dirty="0"/>
                  <a:t>。</a:t>
                </a:r>
                <a:endParaRPr lang="en-US" altLang="zh-CN" sz="2000" dirty="0"/>
              </a:p>
              <a:p>
                <a:pPr marL="0" indent="0">
                  <a:buNone/>
                </a:pPr>
                <a:r>
                  <a:rPr lang="en-US" altLang="zh-CN" sz="2000" dirty="0"/>
                  <a:t>8-</a:t>
                </a:r>
                <a:r>
                  <a:rPr lang="zh-CN" altLang="en-US" sz="2000" dirty="0"/>
                  <a:t>通路长度为</a:t>
                </a:r>
                <a:r>
                  <a:rPr lang="en-US" altLang="zh-CN" sz="2000" dirty="0"/>
                  <a:t>4                                   m-</a:t>
                </a:r>
                <a:r>
                  <a:rPr lang="zh-CN" altLang="en-US" sz="2000" dirty="0"/>
                  <a:t>通路长度为</a:t>
                </a:r>
                <a:r>
                  <a:rPr lang="en-US" altLang="zh-CN" sz="2000" dirty="0"/>
                  <a:t>5 ,</a:t>
                </a:r>
                <a:r>
                  <a:rPr lang="zh-CN" altLang="en-US" sz="2000" dirty="0"/>
                  <a:t>优先采用</a:t>
                </a:r>
                <a:r>
                  <a:rPr lang="en-US" altLang="zh-CN" sz="2000" dirty="0"/>
                  <a:t>4-</a:t>
                </a:r>
                <a:r>
                  <a:rPr lang="zh-CN" altLang="en-US" sz="2000" dirty="0"/>
                  <a:t>连接</a:t>
                </a:r>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3"/>
                <a:stretch>
                  <a:fillRect t="-91" b="13"/>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srcRect b="3724"/>
          <a:stretch>
            <a:fillRect/>
          </a:stretch>
        </p:blipFill>
        <p:spPr>
          <a:xfrm>
            <a:off x="5201349" y="1470043"/>
            <a:ext cx="2714286" cy="1412053"/>
          </a:xfrm>
          <a:prstGeom prst="rect">
            <a:avLst/>
          </a:prstGeom>
        </p:spPr>
      </p:pic>
      <p:pic>
        <p:nvPicPr>
          <p:cNvPr id="6" name="图片 5"/>
          <p:cNvPicPr>
            <a:picLocks noChangeAspect="1"/>
          </p:cNvPicPr>
          <p:nvPr/>
        </p:nvPicPr>
        <p:blipFill rotWithShape="1">
          <a:blip r:embed="rId4"/>
          <a:srcRect b="3724"/>
          <a:stretch>
            <a:fillRect/>
          </a:stretch>
        </p:blipFill>
        <p:spPr>
          <a:xfrm>
            <a:off x="768727" y="4334185"/>
            <a:ext cx="3917573" cy="2038039"/>
          </a:xfrm>
          <a:prstGeom prst="rect">
            <a:avLst/>
          </a:prstGeom>
        </p:spPr>
      </p:pic>
      <p:pic>
        <p:nvPicPr>
          <p:cNvPr id="7" name="图片 6"/>
          <p:cNvPicPr>
            <a:picLocks noChangeAspect="1"/>
          </p:cNvPicPr>
          <p:nvPr/>
        </p:nvPicPr>
        <p:blipFill rotWithShape="1">
          <a:blip r:embed="rId4"/>
          <a:srcRect b="3724"/>
          <a:stretch>
            <a:fillRect/>
          </a:stretch>
        </p:blipFill>
        <p:spPr>
          <a:xfrm>
            <a:off x="4940677" y="4318283"/>
            <a:ext cx="3913956" cy="2036157"/>
          </a:xfrm>
          <a:prstGeom prst="rect">
            <a:avLst/>
          </a:prstGeom>
        </p:spPr>
      </p:pic>
      <p:cxnSp>
        <p:nvCxnSpPr>
          <p:cNvPr id="8" name="直接箭头连接符 7"/>
          <p:cNvCxnSpPr/>
          <p:nvPr/>
        </p:nvCxnSpPr>
        <p:spPr>
          <a:xfrm flipV="1">
            <a:off x="1863389" y="5859780"/>
            <a:ext cx="430231" cy="992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469961" y="5528387"/>
            <a:ext cx="356085" cy="3313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815413" y="5158644"/>
            <a:ext cx="0" cy="24574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998769" y="4724400"/>
            <a:ext cx="315931" cy="27662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051601" y="5866846"/>
            <a:ext cx="3883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6980643" y="5528387"/>
            <a:ext cx="0" cy="2267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592322" y="5854463"/>
            <a:ext cx="3883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170788" y="4734172"/>
            <a:ext cx="339674" cy="25707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980643" y="5168149"/>
            <a:ext cx="0" cy="22673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作业七</a:t>
            </a:r>
          </a:p>
        </p:txBody>
      </p:sp>
      <p:pic>
        <p:nvPicPr>
          <p:cNvPr id="4" name="内容占位符 3"/>
          <p:cNvPicPr>
            <a:picLocks noGrp="1" noChangeAspect="1"/>
          </p:cNvPicPr>
          <p:nvPr>
            <p:ph idx="1"/>
          </p:nvPr>
        </p:nvPicPr>
        <p:blipFill>
          <a:blip r:embed="rId2"/>
          <a:srcRect l="8718" t="23995" r="5740"/>
          <a:stretch>
            <a:fillRect/>
          </a:stretch>
        </p:blipFill>
        <p:spPr>
          <a:xfrm>
            <a:off x="1216025" y="1624330"/>
            <a:ext cx="6831965" cy="4596130"/>
          </a:xfrm>
          <a:prstGeom prst="round2Same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作业七</a:t>
            </a:r>
            <a:endParaRPr lang="zh-CN" altLang="en-US" dirty="0"/>
          </a:p>
        </p:txBody>
      </p:sp>
      <p:pic>
        <p:nvPicPr>
          <p:cNvPr id="31" name="内容占位符 3"/>
          <p:cNvPicPr>
            <a:picLocks noGrp="1" noChangeAspect="1"/>
          </p:cNvPicPr>
          <p:nvPr>
            <p:ph idx="1"/>
          </p:nvPr>
        </p:nvPicPr>
        <p:blipFill>
          <a:blip r:embed="rId2"/>
          <a:srcRect l="5112" t="26736" r="7442" b="12182"/>
          <a:stretch>
            <a:fillRect/>
          </a:stretch>
        </p:blipFill>
        <p:spPr>
          <a:xfrm>
            <a:off x="1545589" y="1521460"/>
            <a:ext cx="6926058" cy="44723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作业七</a:t>
            </a:r>
            <a:endParaRPr lang="zh-CN" altLang="en-US" dirty="0"/>
          </a:p>
        </p:txBody>
      </p:sp>
      <p:pic>
        <p:nvPicPr>
          <p:cNvPr id="33" name="内容占位符 3"/>
          <p:cNvPicPr>
            <a:picLocks noGrp="1" noChangeAspect="1"/>
          </p:cNvPicPr>
          <p:nvPr>
            <p:ph idx="1"/>
          </p:nvPr>
        </p:nvPicPr>
        <p:blipFill>
          <a:blip r:embed="rId2"/>
          <a:stretch>
            <a:fillRect/>
          </a:stretch>
        </p:blipFill>
        <p:spPr>
          <a:xfrm>
            <a:off x="628650" y="1770380"/>
            <a:ext cx="7886700" cy="43408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作业七</a:t>
            </a:r>
            <a:endParaRPr lang="zh-CN" altLang="en-US"/>
          </a:p>
        </p:txBody>
      </p:sp>
      <p:pic>
        <p:nvPicPr>
          <p:cNvPr id="34" name="内容占位符 3"/>
          <p:cNvPicPr>
            <a:picLocks noGrp="1" noChangeAspect="1"/>
          </p:cNvPicPr>
          <p:nvPr>
            <p:ph idx="1"/>
          </p:nvPr>
        </p:nvPicPr>
        <p:blipFill>
          <a:blip r:embed="rId2"/>
          <a:srcRect l="27931" t="20645" r="28039" b="43788"/>
          <a:stretch>
            <a:fillRect/>
          </a:stretch>
        </p:blipFill>
        <p:spPr>
          <a:xfrm>
            <a:off x="1548765" y="1470025"/>
            <a:ext cx="5924550" cy="44723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作业七</a:t>
            </a:r>
            <a:endParaRPr lang="zh-CN" altLang="en-US"/>
          </a:p>
        </p:txBody>
      </p:sp>
      <p:sp>
        <p:nvSpPr>
          <p:cNvPr id="4" name="内容占位符 3">
            <a:extLst>
              <a:ext uri="{FF2B5EF4-FFF2-40B4-BE49-F238E27FC236}">
                <a16:creationId xmlns:a16="http://schemas.microsoft.com/office/drawing/2014/main" id="{44AADDD6-38FD-A3AF-D8F4-1E8E0BFA1332}"/>
              </a:ext>
            </a:extLst>
          </p:cNvPr>
          <p:cNvSpPr>
            <a:spLocks noGrp="1"/>
          </p:cNvSpPr>
          <p:nvPr>
            <p:ph idx="1"/>
          </p:nvPr>
        </p:nvSpPr>
        <p:spPr/>
        <p:txBody>
          <a:bodyPr>
            <a:normAutofit fontScale="92500" lnSpcReduction="10000"/>
          </a:bodyPr>
          <a:lstStyle/>
          <a:p>
            <a:r>
              <a:rPr lang="en-US" altLang="zh-CN" dirty="0"/>
              <a:t>A=625-400=225</a:t>
            </a:r>
          </a:p>
          <a:p>
            <a:endParaRPr lang="en-US" altLang="zh-CN" dirty="0"/>
          </a:p>
          <a:p>
            <a:r>
              <a:rPr lang="en-US" altLang="zh-CN" dirty="0"/>
              <a:t>B=2*(25*400-150*625)=-167500</a:t>
            </a:r>
          </a:p>
          <a:p>
            <a:endParaRPr lang="en-US" altLang="zh-CN" dirty="0"/>
          </a:p>
          <a:p>
            <a:r>
              <a:rPr lang="en-US" altLang="zh-CN" dirty="0"/>
              <a:t>C=625*150*150-400*25*25+</a:t>
            </a:r>
          </a:p>
          <a:p>
            <a:pPr marL="457200" lvl="1" indent="0">
              <a:buNone/>
            </a:pPr>
            <a:r>
              <a:rPr lang="en-US" altLang="zh-CN" sz="2800" dirty="0"/>
              <a:t>2*625*400*ln((20*0.8)/(25*0.2))=14394075</a:t>
            </a:r>
          </a:p>
          <a:p>
            <a:endParaRPr lang="en-US" altLang="zh-CN" sz="2800" dirty="0"/>
          </a:p>
          <a:p>
            <a:r>
              <a:rPr lang="en-US" altLang="zh-CN" sz="2800" dirty="0"/>
              <a:t> Z1=99</a:t>
            </a:r>
            <a:r>
              <a:rPr lang="zh-CN" altLang="en-US" sz="2800" dirty="0"/>
              <a:t>，</a:t>
            </a:r>
            <a:r>
              <a:rPr lang="en-US" altLang="zh-CN" sz="2800" dirty="0"/>
              <a:t>Z2=645</a:t>
            </a:r>
            <a:r>
              <a:rPr lang="zh-CN" altLang="en-US" sz="2800" dirty="0"/>
              <a:t>（</a:t>
            </a:r>
            <a:r>
              <a:rPr lang="zh-CN" altLang="en-US" dirty="0"/>
              <a:t>舍</a:t>
            </a:r>
            <a:r>
              <a:rPr lang="zh-CN" altLang="en-US" sz="2800" dirty="0"/>
              <a:t>）</a:t>
            </a:r>
            <a:endParaRPr lang="en-US" altLang="zh-CN" sz="2800" dirty="0"/>
          </a:p>
          <a:p>
            <a:pPr marL="457200" lvl="1" indent="0">
              <a:buNone/>
            </a:pPr>
            <a:endParaRPr lang="en-US" altLang="zh-CN" sz="2800" dirty="0"/>
          </a:p>
          <a:p>
            <a:pPr marL="457200" lvl="1" indent="0">
              <a:buNone/>
            </a:pPr>
            <a:r>
              <a:rPr lang="en-US" altLang="zh-CN" sz="2800" dirty="0"/>
              <a:t>				</a:t>
            </a:r>
          </a:p>
        </p:txBody>
      </p:sp>
    </p:spTree>
    <p:extLst>
      <p:ext uri="{BB962C8B-B14F-4D97-AF65-F5344CB8AC3E}">
        <p14:creationId xmlns:p14="http://schemas.microsoft.com/office/powerpoint/2010/main" val="183305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作业七</a:t>
            </a:r>
            <a:endParaRPr lang="zh-CN" altLang="en-US"/>
          </a:p>
        </p:txBody>
      </p:sp>
      <p:sp>
        <p:nvSpPr>
          <p:cNvPr id="3" name="内容占位符 2"/>
          <p:cNvSpPr>
            <a:spLocks noGrp="1"/>
          </p:cNvSpPr>
          <p:nvPr>
            <p:ph idx="1"/>
          </p:nvPr>
        </p:nvSpPr>
        <p:spPr>
          <a:xfrm>
            <a:off x="615950" y="1369696"/>
            <a:ext cx="8334375" cy="4945136"/>
          </a:xfrm>
        </p:spPr>
        <p:txBody>
          <a:bodyPr>
            <a:normAutofit/>
          </a:bodyPr>
          <a:lstStyle/>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8.2 一幅图像背景部分的均值为25、方差为625，在背景上分布着一些互不重叠的均值为150、方差为400的小目标。设所有目标合起来约占图像总面积的20%，提出一种基于区域生长的方法将这些目标分割出来。</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解：基于区域生长的分割方法步骤如下：</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（1）从左到右，从上到下扫描图像；</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（2）灰度值大于150 的像素取为种子，进行区域生长，生长准则为将相邻像素的灰度值与已有区域的灰度平均值的差小于60（3</a:t>
            </a:r>
            <a:r>
              <a:rPr lang="en-US" altLang="zh-CN" sz="2000" dirty="0">
                <a:latin typeface="等线 Light" panose="02010600030101010101" charset="-122"/>
                <a:ea typeface="等线 Light" panose="02010600030101010101" charset="-122"/>
                <a:cs typeface="等线 Light" panose="02010600030101010101" charset="-122"/>
              </a:rPr>
              <a:t>σ</a:t>
            </a:r>
            <a:r>
              <a:rPr lang="zh-CN" altLang="en-US" sz="2000" dirty="0">
                <a:latin typeface="等线 Light" panose="02010600030101010101" charset="-122"/>
                <a:ea typeface="等线 Light" panose="02010600030101010101" charset="-122"/>
                <a:cs typeface="等线 Light" panose="02010600030101010101" charset="-122"/>
              </a:rPr>
              <a:t>）(由已知目标方差2=400，得到标准差=20) 的像素扩展进来；</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（3）如果不能再生长，标记已生长的区域；</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   (4)如果扫描到图像右下角，结束；否则回到（1），继续进行。</a:t>
            </a:r>
          </a:p>
          <a:p>
            <a:pPr marL="0" indent="0">
              <a:lnSpc>
                <a:spcPct val="100000"/>
              </a:lnSpc>
              <a:buNone/>
            </a:pPr>
            <a:r>
              <a:rPr lang="zh-CN" altLang="en-US" sz="2000" dirty="0">
                <a:latin typeface="等线 Light" panose="02010600030101010101" charset="-122"/>
                <a:ea typeface="等线 Light" panose="02010600030101010101" charset="-122"/>
                <a:cs typeface="等线 Light" panose="02010600030101010101" charset="-122"/>
              </a:rPr>
              <a:t>（该方法没有利用所有目标合起来约占图像总面积20%的条件。注意灰度值大于100的像素有很大可能是目标像素，但选种子时要尽量保证其是目标像素，所以选灰度值150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a:xfrm>
            <a:off x="628650" y="1379220"/>
            <a:ext cx="8213725" cy="5478780"/>
          </a:xfrm>
        </p:spPr>
        <p:txBody>
          <a:bodyPr>
            <a:normAutofit/>
          </a:bodyPr>
          <a:lstStyle/>
          <a:p>
            <a:pPr marL="0" indent="0" fontAlgn="auto">
              <a:lnSpc>
                <a:spcPct val="100000"/>
              </a:lnSpc>
              <a:buNone/>
            </a:pPr>
            <a:r>
              <a:rPr lang="zh-CN" altLang="en-US" sz="2400" dirty="0">
                <a:latin typeface="等线 Light" panose="02010600030101010101" charset="-122"/>
                <a:ea typeface="等线 Light" panose="02010600030101010101" charset="-122"/>
                <a:cs typeface="等线 Light" panose="02010600030101010101" charset="-122"/>
              </a:rPr>
              <a:t>9.1（1）解释为什么利用链码起点归一化方法可使所得链码与边界的起点无关？</a:t>
            </a:r>
          </a:p>
          <a:p>
            <a:pPr marL="0" indent="0" fontAlgn="auto">
              <a:lnSpc>
                <a:spcPct val="100000"/>
              </a:lnSpc>
              <a:buNone/>
            </a:pPr>
            <a:r>
              <a:rPr lang="zh-CN" altLang="en-US" sz="2400" dirty="0">
                <a:latin typeface="等线 Light" panose="02010600030101010101" charset="-122"/>
                <a:ea typeface="等线 Light" panose="02010600030101010101" charset="-122"/>
                <a:cs typeface="等线 Light" panose="02010600030101010101" charset="-122"/>
              </a:rPr>
              <a:t>（2）求出对链码11076765543322进行起点归一化后的起点和链码。</a:t>
            </a:r>
          </a:p>
          <a:p>
            <a:pPr marL="0" indent="0" fontAlgn="auto">
              <a:lnSpc>
                <a:spcPct val="100000"/>
              </a:lnSpc>
              <a:buNone/>
            </a:pPr>
            <a:r>
              <a:rPr lang="zh-CN" altLang="en-US" sz="2400" dirty="0">
                <a:latin typeface="等线 Light" panose="02010600030101010101" charset="-122"/>
                <a:ea typeface="等线 Light" panose="02010600030101010101" charset="-122"/>
                <a:cs typeface="等线 Light" panose="02010600030101010101" charset="-122"/>
              </a:rPr>
              <a:t>解：（1）同一个边界的不同起点的各个链码可看作是由一串数码循环移位得到。链码起点归一化方法是在所有可能的数码串中选出最小自然数的一串，这个数码串是由循环起点所决定，与原链码在边界上的起点无关。</a:t>
            </a:r>
          </a:p>
          <a:p>
            <a:pPr marL="0" indent="0" fontAlgn="auto">
              <a:lnSpc>
                <a:spcPct val="100000"/>
              </a:lnSpc>
              <a:buNone/>
            </a:pPr>
            <a:r>
              <a:rPr lang="zh-CN" altLang="en-US" sz="2400" dirty="0">
                <a:latin typeface="等线 Light" panose="02010600030101010101" charset="-122"/>
                <a:ea typeface="等线 Light" panose="02010600030101010101" charset="-122"/>
                <a:cs typeface="等线 Light" panose="02010600030101010101" charset="-122"/>
              </a:rPr>
              <a:t>（2）循环链码11076765543322，将0 作为起点放到最高位，得到07676554332211。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a:xfrm>
            <a:off x="285115" y="1378585"/>
            <a:ext cx="8307705" cy="5153025"/>
          </a:xfrm>
        </p:spPr>
        <p:txBody>
          <a:bodyPr>
            <a:normAutofit/>
          </a:bodyPr>
          <a:lstStyle/>
          <a:p>
            <a:pPr marL="0" indent="0" fontAlgn="auto">
              <a:lnSpc>
                <a:spcPct val="100000"/>
              </a:lnSpc>
              <a:buNone/>
            </a:pPr>
            <a:r>
              <a:rPr lang="zh-CN" altLang="en-US" sz="2400">
                <a:latin typeface="等线 Light" panose="02010600030101010101" charset="-122"/>
                <a:ea typeface="等线 Light" panose="02010600030101010101" charset="-122"/>
                <a:cs typeface="等线 Light" panose="02010600030101010101" charset="-122"/>
              </a:rPr>
              <a:t>9.2（1）解释为什么利用链码旋转归一化方法可使所得链码与边界的旋转无关？</a:t>
            </a:r>
          </a:p>
          <a:p>
            <a:pPr marL="0" indent="0" fontAlgn="auto">
              <a:lnSpc>
                <a:spcPct val="100000"/>
              </a:lnSpc>
              <a:buNone/>
            </a:pPr>
            <a:r>
              <a:rPr lang="zh-CN" altLang="en-US" sz="2400">
                <a:latin typeface="等线 Light" panose="02010600030101010101" charset="-122"/>
                <a:ea typeface="等线 Light" panose="02010600030101010101" charset="-122"/>
                <a:cs typeface="等线 Light" panose="02010600030101010101" charset="-122"/>
              </a:rPr>
              <a:t>（2）求出链码0101030303323232212111的循环首差链码。</a:t>
            </a:r>
          </a:p>
          <a:p>
            <a:pPr marL="0" indent="0" fontAlgn="auto">
              <a:lnSpc>
                <a:spcPct val="100000"/>
              </a:lnSpc>
              <a:buNone/>
            </a:pPr>
            <a:r>
              <a:rPr lang="zh-CN" altLang="en-US" sz="2400">
                <a:latin typeface="等线 Light" panose="02010600030101010101" charset="-122"/>
                <a:ea typeface="等线 Light" panose="02010600030101010101" charset="-122"/>
                <a:cs typeface="等线 Light" panose="02010600030101010101" charset="-122"/>
              </a:rPr>
              <a:t>解：（1）链码旋转归一化方法是利用链码的一阶差分重新构造1个序列来实现，虽然原始链码在边界旋转后会发生变化，但差分却是与边界旋转无关的，所以利用链码的一阶差分重新构造的序列不会随边界旋转而变化。</a:t>
            </a:r>
          </a:p>
          <a:p>
            <a:pPr marL="0" indent="0" fontAlgn="auto">
              <a:lnSpc>
                <a:spcPct val="100000"/>
              </a:lnSpc>
              <a:buNone/>
            </a:pPr>
            <a:r>
              <a:rPr lang="zh-CN" altLang="en-US" sz="2400">
                <a:latin typeface="等线 Light" panose="02010600030101010101" charset="-122"/>
                <a:ea typeface="等线 Light" panose="02010600030101010101" charset="-122"/>
                <a:cs typeface="等线 Light" panose="02010600030101010101" charset="-122"/>
              </a:rPr>
              <a:t>（2）根据差分的定义，链码0101030303323232212111的一阶差分序列（循环首差链码）为3131331313031313031300。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pic>
        <p:nvPicPr>
          <p:cNvPr id="4" name="内容占位符 3"/>
          <p:cNvPicPr>
            <a:picLocks noGrp="1" noChangeAspect="1"/>
          </p:cNvPicPr>
          <p:nvPr>
            <p:ph idx="1"/>
          </p:nvPr>
        </p:nvPicPr>
        <p:blipFill>
          <a:blip r:embed="rId2"/>
          <a:stretch>
            <a:fillRect/>
          </a:stretch>
        </p:blipFill>
        <p:spPr>
          <a:xfrm>
            <a:off x="847725" y="1717040"/>
            <a:ext cx="7448550" cy="42373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a:xfrm>
            <a:off x="603250" y="1645285"/>
            <a:ext cx="7912100" cy="4531360"/>
          </a:xfrm>
        </p:spPr>
        <p:txBody>
          <a:bodyPr/>
          <a:lstStyle/>
          <a:p>
            <a:pPr marL="0" indent="0">
              <a:buNone/>
            </a:pPr>
            <a:r>
              <a:rPr lang="zh-CN" altLang="en-US"/>
              <a:t>9.3（1）对下面的四幅图讨论求骨架算法第一步在点p的操作。</a:t>
            </a:r>
          </a:p>
          <a:p>
            <a:pPr marL="0" indent="0">
              <a:buNone/>
            </a:pPr>
            <a:r>
              <a:rPr lang="zh-CN" altLang="en-US"/>
              <a:t>（2）同上讨论第二步。</a:t>
            </a:r>
          </a:p>
        </p:txBody>
      </p:sp>
      <p:pic>
        <p:nvPicPr>
          <p:cNvPr id="4" name="图片 3"/>
          <p:cNvPicPr>
            <a:picLocks noChangeAspect="1"/>
          </p:cNvPicPr>
          <p:nvPr/>
        </p:nvPicPr>
        <p:blipFill>
          <a:blip r:embed="rId2"/>
          <a:srcRect r="23167" b="14339"/>
          <a:stretch>
            <a:fillRect/>
          </a:stretch>
        </p:blipFill>
        <p:spPr>
          <a:xfrm>
            <a:off x="244475" y="3119755"/>
            <a:ext cx="8655685" cy="11722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514350" y="1470043"/>
                <a:ext cx="8343900" cy="4902181"/>
              </a:xfrm>
            </p:spPr>
            <p:txBody>
              <a:bodyPr>
                <a:normAutofit fontScale="92500"/>
              </a:bodyPr>
              <a:lstStyle/>
              <a:p>
                <a:pPr marL="0" indent="0">
                  <a:buNone/>
                </a:pPr>
                <a:r>
                  <a:rPr lang="en-US" altLang="zh-CN" sz="2600" dirty="0"/>
                  <a:t>3. </a:t>
                </a:r>
                <a:r>
                  <a:rPr lang="zh-CN" altLang="en-US" sz="2600" dirty="0"/>
                  <a:t>考虑如图所示的图像子集：</a:t>
                </a:r>
                <a:endParaRPr lang="en-US" altLang="zh-CN" sz="2600" dirty="0"/>
              </a:p>
              <a:p>
                <a:pPr marL="0" indent="0">
                  <a:buNone/>
                </a:pPr>
                <a:r>
                  <a:rPr lang="zh-CN" altLang="en-US" sz="2000" dirty="0"/>
                  <a:t>（</a:t>
                </a:r>
                <a:r>
                  <a:rPr lang="en-US" altLang="zh-CN" sz="2000" dirty="0"/>
                  <a:t>2</a:t>
                </a:r>
                <a:r>
                  <a:rPr lang="zh-CN" altLang="en-US" sz="2000" dirty="0"/>
                  <a:t>）令 </a:t>
                </a:r>
                <a:r>
                  <a:rPr lang="en-US" altLang="zh-CN" sz="2000" dirty="0"/>
                  <a:t>v={1</a:t>
                </a:r>
                <a:r>
                  <a:rPr lang="zh-CN" altLang="en-US" sz="2000" dirty="0"/>
                  <a:t>，</a:t>
                </a:r>
                <a:r>
                  <a:rPr lang="en-US" altLang="zh-CN" sz="2000" dirty="0"/>
                  <a:t>2}</a:t>
                </a:r>
                <a:r>
                  <a:rPr lang="zh-CN" altLang="en-US" sz="2000" dirty="0"/>
                  <a:t>，计算 </a:t>
                </a:r>
                <a:r>
                  <a:rPr lang="en-US" altLang="zh-CN" sz="2000" dirty="0"/>
                  <a:t>p </a:t>
                </a:r>
                <a:r>
                  <a:rPr lang="zh-CN" altLang="en-US" sz="2000" dirty="0"/>
                  <a:t>和 </a:t>
                </a:r>
                <a:r>
                  <a:rPr lang="en-US" altLang="zh-CN" sz="2000" dirty="0"/>
                  <a:t>q </a:t>
                </a:r>
                <a:r>
                  <a:rPr lang="zh-CN" altLang="en-US" sz="2000" dirty="0"/>
                  <a:t>之间通路的</a:t>
                </a:r>
                <a:r>
                  <a:rPr lang="en-US" altLang="zh-CN" sz="2000" dirty="0"/>
                  <a:t>4-</a:t>
                </a:r>
                <a:r>
                  <a:rPr lang="zh-CN" altLang="en-US" sz="2000" dirty="0"/>
                  <a:t>通路</a:t>
                </a:r>
                <a:r>
                  <a:rPr lang="en-US" altLang="zh-CN" sz="2000" dirty="0"/>
                  <a:t> ,8-</a:t>
                </a:r>
                <a:r>
                  <a:rPr lang="zh-CN" altLang="en-US" sz="2000" dirty="0"/>
                  <a:t>通路和</a:t>
                </a:r>
                <a:r>
                  <a:rPr lang="en-US" altLang="zh-CN" sz="2000" dirty="0"/>
                  <a:t>m-</a:t>
                </a:r>
                <a:r>
                  <a:rPr lang="zh-CN" altLang="en-US" sz="2000" dirty="0"/>
                  <a:t>通路长度。</a:t>
                </a:r>
                <a:endParaRPr lang="en-US" altLang="zh-CN" sz="2000" dirty="0"/>
              </a:p>
              <a:p>
                <a:pPr marL="0" indent="0">
                  <a:buNone/>
                </a:pPr>
                <a:r>
                  <a:rPr lang="en-US" altLang="zh-CN" sz="2000" dirty="0"/>
                  <a:t>4-</a:t>
                </a:r>
                <a:r>
                  <a:rPr lang="zh-CN" altLang="en-US" sz="2000" dirty="0"/>
                  <a:t>通路长度为</a:t>
                </a:r>
                <a14:m>
                  <m:oMath xmlns:m="http://schemas.openxmlformats.org/officeDocument/2006/math">
                    <m:r>
                      <a:rPr lang="en-US" altLang="zh-CN" sz="2100" b="0" i="0" dirty="0">
                        <a:latin typeface="Cambria Math" panose="02040503050406030204" pitchFamily="18" charset="0"/>
                      </a:rPr>
                      <m:t>6</m:t>
                    </m:r>
                  </m:oMath>
                </a14:m>
                <a:r>
                  <a:rPr lang="en-US" altLang="zh-CN" sz="2000" dirty="0"/>
                  <a:t> </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en-US" altLang="zh-CN" sz="2000" dirty="0"/>
                  <a:t>8-</a:t>
                </a:r>
                <a:r>
                  <a:rPr lang="zh-CN" altLang="en-US" sz="2000" dirty="0"/>
                  <a:t>通路长度为</a:t>
                </a:r>
                <a:r>
                  <a:rPr lang="en-US" altLang="zh-CN" sz="2000" dirty="0"/>
                  <a:t>4                                   m-</a:t>
                </a:r>
                <a:r>
                  <a:rPr lang="zh-CN" altLang="en-US" sz="2000" dirty="0"/>
                  <a:t>通路长度为</a:t>
                </a:r>
                <a:r>
                  <a:rPr lang="en-US" altLang="zh-CN" sz="2000" dirty="0"/>
                  <a:t>6</a:t>
                </a:r>
                <a:r>
                  <a:rPr lang="zh-CN" altLang="en-US" sz="2000" dirty="0"/>
                  <a:t>，优先采用</a:t>
                </a:r>
                <a:r>
                  <a:rPr lang="en-US" altLang="zh-CN" sz="2000" dirty="0"/>
                  <a:t>4-</a:t>
                </a:r>
                <a:r>
                  <a:rPr lang="zh-CN" altLang="en-US" sz="2000" dirty="0"/>
                  <a:t>连接</a:t>
                </a:r>
              </a:p>
            </p:txBody>
          </p:sp>
        </mc:Choice>
        <mc:Fallback xmlns="">
          <p:sp>
            <p:nvSpPr>
              <p:cNvPr id="5" name="内容占位符 4"/>
              <p:cNvSpPr>
                <a:spLocks noRot="1" noChangeAspect="1" noMove="1" noResize="1" noEditPoints="1" noAdjustHandles="1" noChangeArrowheads="1" noChangeShapeType="1" noTextEdit="1"/>
              </p:cNvSpPr>
              <p:nvPr>
                <p:ph idx="1"/>
              </p:nvPr>
            </p:nvSpPr>
            <p:spPr>
              <a:xfrm>
                <a:off x="514350" y="1470043"/>
                <a:ext cx="8343900" cy="4902181"/>
              </a:xfrm>
              <a:blipFill rotWithShape="1">
                <a:blip r:embed="rId2"/>
                <a:stretch>
                  <a:fillRect t="-91" b="13"/>
                </a:stretch>
              </a:blipFill>
            </p:spPr>
            <p:txBody>
              <a:bodyPr/>
              <a:lstStyle/>
              <a:p>
                <a:r>
                  <a:rPr lang="zh-CN" altLang="en-US">
                    <a:noFill/>
                  </a:rPr>
                  <a:t> </a:t>
                </a:r>
              </a:p>
            </p:txBody>
          </p:sp>
        </mc:Fallback>
      </mc:AlternateContent>
      <p:grpSp>
        <p:nvGrpSpPr>
          <p:cNvPr id="38" name="组合 37"/>
          <p:cNvGrpSpPr/>
          <p:nvPr/>
        </p:nvGrpSpPr>
        <p:grpSpPr>
          <a:xfrm>
            <a:off x="682622" y="4585117"/>
            <a:ext cx="3583088" cy="1864030"/>
            <a:chOff x="630098" y="4662039"/>
            <a:chExt cx="3583088" cy="1864030"/>
          </a:xfrm>
        </p:grpSpPr>
        <p:pic>
          <p:nvPicPr>
            <p:cNvPr id="6" name="图片 5"/>
            <p:cNvPicPr>
              <a:picLocks noChangeAspect="1"/>
            </p:cNvPicPr>
            <p:nvPr/>
          </p:nvPicPr>
          <p:blipFill rotWithShape="1">
            <a:blip r:embed="rId3"/>
            <a:srcRect b="3724"/>
            <a:stretch>
              <a:fillRect/>
            </a:stretch>
          </p:blipFill>
          <p:spPr>
            <a:xfrm>
              <a:off x="630098" y="4662039"/>
              <a:ext cx="3583088" cy="1864030"/>
            </a:xfrm>
            <a:prstGeom prst="rect">
              <a:avLst/>
            </a:prstGeom>
          </p:spPr>
        </p:pic>
        <p:cxnSp>
          <p:nvCxnSpPr>
            <p:cNvPr id="9" name="直接箭头连接符 8"/>
            <p:cNvCxnSpPr/>
            <p:nvPr/>
          </p:nvCxnSpPr>
          <p:spPr>
            <a:xfrm flipV="1">
              <a:off x="1657350" y="5742878"/>
              <a:ext cx="338718" cy="3233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2177559" y="5738491"/>
              <a:ext cx="378391" cy="43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659856" y="5359822"/>
              <a:ext cx="338718" cy="32338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39740" y="4997284"/>
              <a:ext cx="4182" cy="28011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4638232" y="4585117"/>
            <a:ext cx="3583089" cy="1864030"/>
            <a:chOff x="4686300" y="4662040"/>
            <a:chExt cx="3583089" cy="1864030"/>
          </a:xfrm>
        </p:grpSpPr>
        <p:pic>
          <p:nvPicPr>
            <p:cNvPr id="7" name="图片 6"/>
            <p:cNvPicPr>
              <a:picLocks noChangeAspect="1"/>
            </p:cNvPicPr>
            <p:nvPr/>
          </p:nvPicPr>
          <p:blipFill rotWithShape="1">
            <a:blip r:embed="rId3"/>
            <a:srcRect b="3724"/>
            <a:stretch>
              <a:fillRect/>
            </a:stretch>
          </p:blipFill>
          <p:spPr>
            <a:xfrm>
              <a:off x="4686300" y="4662040"/>
              <a:ext cx="3583089" cy="1864030"/>
            </a:xfrm>
            <a:prstGeom prst="rect">
              <a:avLst/>
            </a:prstGeom>
          </p:spPr>
        </p:pic>
        <p:cxnSp>
          <p:nvCxnSpPr>
            <p:cNvPr id="17" name="直接箭头连接符 16"/>
            <p:cNvCxnSpPr/>
            <p:nvPr/>
          </p:nvCxnSpPr>
          <p:spPr>
            <a:xfrm flipV="1">
              <a:off x="5584658" y="5778525"/>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774738" y="5367205"/>
              <a:ext cx="326025" cy="423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562209" y="5438500"/>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051093" y="5025312"/>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236700" y="5010383"/>
              <a:ext cx="326025" cy="423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751051" y="5016567"/>
              <a:ext cx="326025" cy="423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2555950" y="2385160"/>
            <a:ext cx="3314472" cy="1724288"/>
            <a:chOff x="2555950" y="2385160"/>
            <a:chExt cx="3314472" cy="1724288"/>
          </a:xfrm>
        </p:grpSpPr>
        <p:pic>
          <p:nvPicPr>
            <p:cNvPr id="8" name="图片 7"/>
            <p:cNvPicPr>
              <a:picLocks noChangeAspect="1"/>
            </p:cNvPicPr>
            <p:nvPr/>
          </p:nvPicPr>
          <p:blipFill rotWithShape="1">
            <a:blip r:embed="rId3"/>
            <a:srcRect b="3724"/>
            <a:stretch>
              <a:fillRect/>
            </a:stretch>
          </p:blipFill>
          <p:spPr>
            <a:xfrm>
              <a:off x="2555950" y="2385160"/>
              <a:ext cx="3314472" cy="1724288"/>
            </a:xfrm>
            <a:prstGeom prst="rect">
              <a:avLst/>
            </a:prstGeom>
          </p:spPr>
        </p:pic>
        <p:cxnSp>
          <p:nvCxnSpPr>
            <p:cNvPr id="29" name="直接箭头连接符 28"/>
            <p:cNvCxnSpPr/>
            <p:nvPr/>
          </p:nvCxnSpPr>
          <p:spPr>
            <a:xfrm flipV="1">
              <a:off x="3343108" y="3352000"/>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686300" y="2715037"/>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680138" y="3044914"/>
              <a:ext cx="6162" cy="2520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3562182" y="3352000"/>
              <a:ext cx="285917" cy="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012238" y="3360235"/>
              <a:ext cx="285917" cy="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14308" y="3360235"/>
              <a:ext cx="285917" cy="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pic>
        <p:nvPicPr>
          <p:cNvPr id="4" name="内容占位符 3"/>
          <p:cNvPicPr>
            <a:picLocks noGrp="1" noChangeAspect="1"/>
          </p:cNvPicPr>
          <p:nvPr>
            <p:ph idx="1"/>
          </p:nvPr>
        </p:nvPicPr>
        <p:blipFill>
          <a:blip r:embed="rId2"/>
          <a:stretch>
            <a:fillRect/>
          </a:stretch>
        </p:blipFill>
        <p:spPr>
          <a:xfrm>
            <a:off x="1409700" y="1704975"/>
            <a:ext cx="6323965" cy="44723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p:txBody>
          <a:bodyPr/>
          <a:lstStyle/>
          <a:p>
            <a:pPr marL="0" indent="0">
              <a:buNone/>
            </a:pPr>
            <a:r>
              <a:rPr lang="zh-CN" altLang="en-US"/>
              <a:t>解：（1）先判断是否满足4个条件（加粗代表不满足）：</a:t>
            </a:r>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仅第一种情况能满足4个条件，所以仅标注第一幅图中p点，其后该p点被除去。</a:t>
            </a:r>
          </a:p>
        </p:txBody>
      </p:sp>
      <p:pic>
        <p:nvPicPr>
          <p:cNvPr id="5" name="图片 4"/>
          <p:cNvPicPr>
            <a:picLocks noChangeAspect="1"/>
          </p:cNvPicPr>
          <p:nvPr/>
        </p:nvPicPr>
        <p:blipFill>
          <a:blip r:embed="rId2"/>
          <a:srcRect r="17522" b="13580"/>
          <a:stretch>
            <a:fillRect/>
          </a:stretch>
        </p:blipFill>
        <p:spPr>
          <a:xfrm>
            <a:off x="1038860" y="2595880"/>
            <a:ext cx="7476490" cy="11950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pic>
        <p:nvPicPr>
          <p:cNvPr id="5" name="内容占位符 4"/>
          <p:cNvPicPr>
            <a:picLocks noGrp="1" noChangeAspect="1"/>
          </p:cNvPicPr>
          <p:nvPr>
            <p:ph idx="1"/>
          </p:nvPr>
        </p:nvPicPr>
        <p:blipFill>
          <a:blip r:embed="rId2"/>
          <a:stretch>
            <a:fillRect/>
          </a:stretch>
        </p:blipFill>
        <p:spPr>
          <a:xfrm>
            <a:off x="628650" y="2403475"/>
            <a:ext cx="7886700" cy="30740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p:txBody>
          <a:bodyPr/>
          <a:lstStyle/>
          <a:p>
            <a:pPr marL="0" indent="0">
              <a:buNone/>
            </a:pPr>
            <a:r>
              <a:rPr lang="zh-CN" altLang="en-US"/>
              <a:t>（2）任先判断是否满足4个条件（加粗表示不满足）：</a:t>
            </a:r>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因为没有一种情况同时满足4个条件，所以对4幅图中p点均不标注，但是第一幅图在步骤1已被删除。</a:t>
            </a:r>
          </a:p>
        </p:txBody>
      </p:sp>
      <p:pic>
        <p:nvPicPr>
          <p:cNvPr id="6" name="图片 5"/>
          <p:cNvPicPr>
            <a:picLocks noChangeAspect="1"/>
          </p:cNvPicPr>
          <p:nvPr/>
        </p:nvPicPr>
        <p:blipFill>
          <a:blip r:embed="rId2"/>
          <a:srcRect r="18663" b="13749"/>
          <a:stretch>
            <a:fillRect/>
          </a:stretch>
        </p:blipFill>
        <p:spPr>
          <a:xfrm>
            <a:off x="736600" y="2605405"/>
            <a:ext cx="7873365" cy="12560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作业八</a:t>
            </a:r>
          </a:p>
        </p:txBody>
      </p:sp>
      <p:sp>
        <p:nvSpPr>
          <p:cNvPr id="3" name="内容占位符 2"/>
          <p:cNvSpPr>
            <a:spLocks noGrp="1"/>
          </p:cNvSpPr>
          <p:nvPr>
            <p:ph idx="1"/>
          </p:nvPr>
        </p:nvSpPr>
        <p:spPr/>
        <p:txBody>
          <a:bodyPr>
            <a:normAutofit/>
          </a:bodyPr>
          <a:lstStyle/>
          <a:p>
            <a:pPr marL="0" indent="0">
              <a:buNone/>
            </a:pPr>
            <a:r>
              <a:rPr lang="zh-CN" altLang="en-US"/>
              <a:t>9.4求下图中目标的形状数和形状数的阶。</a:t>
            </a:r>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解：以该图的左上顶点为起点，有链码：000332123211</a:t>
            </a:r>
          </a:p>
          <a:p>
            <a:pPr marL="0" indent="0">
              <a:buNone/>
            </a:pPr>
            <a:r>
              <a:rPr lang="zh-CN" altLang="en-US"/>
              <a:t>循环首差码为：300303311330</a:t>
            </a:r>
          </a:p>
          <a:p>
            <a:pPr marL="0" indent="0">
              <a:buNone/>
            </a:pPr>
            <a:r>
              <a:rPr lang="zh-CN" altLang="en-US"/>
              <a:t>形状数为：003033113303</a:t>
            </a:r>
          </a:p>
          <a:p>
            <a:pPr marL="0" indent="0">
              <a:buNone/>
            </a:pPr>
            <a:r>
              <a:rPr lang="zh-CN" altLang="en-US"/>
              <a:t>形状数的阶为12。</a:t>
            </a:r>
          </a:p>
        </p:txBody>
      </p:sp>
      <p:pic>
        <p:nvPicPr>
          <p:cNvPr id="25" name="图片 25"/>
          <p:cNvPicPr>
            <a:picLocks noChangeAspect="1"/>
          </p:cNvPicPr>
          <p:nvPr/>
        </p:nvPicPr>
        <p:blipFill>
          <a:blip r:embed="rId2"/>
          <a:srcRect l="41702" t="14200" r="22693" b="55001"/>
          <a:stretch>
            <a:fillRect/>
          </a:stretch>
        </p:blipFill>
        <p:spPr>
          <a:xfrm>
            <a:off x="868045" y="2287905"/>
            <a:ext cx="3025140" cy="1280160"/>
          </a:xfrm>
          <a:prstGeom prst="rect">
            <a:avLst/>
          </a:prstGeom>
          <a:ln>
            <a:noFill/>
          </a:ln>
        </p:spPr>
      </p:pic>
      <p:pic>
        <p:nvPicPr>
          <p:cNvPr id="28" name="图片 28"/>
          <p:cNvPicPr>
            <a:picLocks noChangeAspect="1"/>
          </p:cNvPicPr>
          <p:nvPr/>
        </p:nvPicPr>
        <p:blipFill>
          <a:blip r:embed="rId3"/>
          <a:srcRect l="23146" t="15501" r="49760" b="30025"/>
          <a:stretch>
            <a:fillRect/>
          </a:stretch>
        </p:blipFill>
        <p:spPr>
          <a:xfrm>
            <a:off x="4058920" y="2287905"/>
            <a:ext cx="2490470" cy="1156335"/>
          </a:xfrm>
          <a:prstGeom prst="rect">
            <a:avLst/>
          </a:prstGeom>
          <a:ln>
            <a:noFill/>
          </a:ln>
        </p:spPr>
      </p:pic>
      <p:pic>
        <p:nvPicPr>
          <p:cNvPr id="4" name="图片 3"/>
          <p:cNvPicPr>
            <a:picLocks noChangeAspect="1"/>
          </p:cNvPicPr>
          <p:nvPr/>
        </p:nvPicPr>
        <p:blipFill>
          <a:blip r:embed="rId4"/>
          <a:stretch>
            <a:fillRect/>
          </a:stretch>
        </p:blipFill>
        <p:spPr>
          <a:xfrm>
            <a:off x="4960620" y="4881245"/>
            <a:ext cx="3861435" cy="1494155"/>
          </a:xfrm>
          <a:prstGeom prst="rect">
            <a:avLst/>
          </a:prstGeom>
        </p:spPr>
      </p:pic>
      <p:pic>
        <p:nvPicPr>
          <p:cNvPr id="5" name="图片 4"/>
          <p:cNvPicPr>
            <a:picLocks noChangeAspect="1"/>
          </p:cNvPicPr>
          <p:nvPr/>
        </p:nvPicPr>
        <p:blipFill>
          <a:blip r:embed="rId5"/>
          <a:stretch>
            <a:fillRect/>
          </a:stretch>
        </p:blipFill>
        <p:spPr>
          <a:xfrm>
            <a:off x="5633720" y="3963670"/>
            <a:ext cx="3437890" cy="398145"/>
          </a:xfrm>
          <a:prstGeom prst="rect">
            <a:avLst/>
          </a:prstGeom>
        </p:spPr>
      </p:pic>
      <p:pic>
        <p:nvPicPr>
          <p:cNvPr id="6" name="图片 5"/>
          <p:cNvPicPr>
            <a:picLocks noChangeAspect="1"/>
          </p:cNvPicPr>
          <p:nvPr/>
        </p:nvPicPr>
        <p:blipFill>
          <a:blip r:embed="rId6"/>
          <a:stretch>
            <a:fillRect/>
          </a:stretch>
        </p:blipFill>
        <p:spPr>
          <a:xfrm>
            <a:off x="424815" y="5735320"/>
            <a:ext cx="4587240" cy="640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lstStyle/>
          <a:p>
            <a:pPr marL="0" indent="0">
              <a:buNone/>
            </a:pPr>
            <a:r>
              <a:rPr lang="en-US" altLang="zh-CN" sz="2400" dirty="0"/>
              <a:t>4. </a:t>
            </a:r>
            <a:r>
              <a:rPr lang="zh-CN" altLang="en-US" sz="2400" dirty="0"/>
              <a:t>给出将图像顺时针旋转45度的变换矩阵，并利用该矩阵旋转图像点(x,y)=(1,0)。</a:t>
            </a:r>
          </a:p>
        </p:txBody>
      </p:sp>
      <p:pic>
        <p:nvPicPr>
          <p:cNvPr id="3" name="图片 2"/>
          <p:cNvPicPr>
            <a:picLocks noChangeAspect="1"/>
          </p:cNvPicPr>
          <p:nvPr/>
        </p:nvPicPr>
        <p:blipFill>
          <a:blip r:embed="rId3"/>
          <a:stretch>
            <a:fillRect/>
          </a:stretch>
        </p:blipFill>
        <p:spPr>
          <a:xfrm>
            <a:off x="1116965" y="2727960"/>
            <a:ext cx="6496685" cy="21583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lstStyle/>
          <a:p>
            <a:pPr marL="0" indent="0">
              <a:buNone/>
            </a:pPr>
            <a:r>
              <a:rPr sz="2400" dirty="0"/>
              <a:t>5. 设给定如下平移变换矩阵T和尺度变换矩阵S，分别计算对空间点(1,2,3)先平移变换后尺度变换和先尺度变换后平移变换所得到的结果，并进行比较讨论。</a:t>
            </a:r>
          </a:p>
        </p:txBody>
      </p:sp>
      <p:pic>
        <p:nvPicPr>
          <p:cNvPr id="23"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760220" y="2618740"/>
            <a:ext cx="1645920" cy="1302385"/>
          </a:xfrm>
          <a:prstGeom prst="rect">
            <a:avLst/>
          </a:prstGeom>
          <a:noFill/>
        </p:spPr>
      </p:pic>
      <p:pic>
        <p:nvPicPr>
          <p:cNvPr id="24" name="图片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28490" y="2666365"/>
            <a:ext cx="1525270" cy="12065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57350" y="581025"/>
            <a:ext cx="7293465" cy="657225"/>
          </a:xfrm>
        </p:spPr>
        <p:txBody>
          <a:bodyPr>
            <a:normAutofit/>
          </a:bodyPr>
          <a:lstStyle/>
          <a:p>
            <a:r>
              <a:rPr lang="zh-CN" altLang="en-US" sz="3600" dirty="0"/>
              <a:t>作业一</a:t>
            </a:r>
          </a:p>
        </p:txBody>
      </p:sp>
      <p:sp>
        <p:nvSpPr>
          <p:cNvPr id="5" name="内容占位符 4"/>
          <p:cNvSpPr>
            <a:spLocks noGrp="1"/>
          </p:cNvSpPr>
          <p:nvPr>
            <p:ph idx="1"/>
          </p:nvPr>
        </p:nvSpPr>
        <p:spPr>
          <a:xfrm>
            <a:off x="514350" y="1470043"/>
            <a:ext cx="8343900" cy="4902181"/>
          </a:xfrm>
        </p:spPr>
        <p:txBody>
          <a:bodyPr>
            <a:normAutofit/>
          </a:bodyPr>
          <a:lstStyle/>
          <a:p>
            <a:pPr marL="0" indent="0">
              <a:buNone/>
            </a:pPr>
            <a:r>
              <a:rPr sz="2400" dirty="0"/>
              <a:t>5. </a:t>
            </a:r>
            <a:r>
              <a:rPr lang="zh-CN" sz="2400" dirty="0"/>
              <a:t>答：</a:t>
            </a:r>
            <a:r>
              <a:rPr sz="2400" dirty="0"/>
              <a:t>可以看到对平移变换和尺度变换的相互次序交换得到的结果是不同的，它们之间的次序一般是不可交换的。</a:t>
            </a:r>
          </a:p>
        </p:txBody>
      </p:sp>
      <p:pic>
        <p:nvPicPr>
          <p:cNvPr id="2" name="图片 1"/>
          <p:cNvPicPr>
            <a:picLocks noChangeAspect="1"/>
          </p:cNvPicPr>
          <p:nvPr/>
        </p:nvPicPr>
        <p:blipFill>
          <a:blip r:embed="rId2"/>
          <a:stretch>
            <a:fillRect/>
          </a:stretch>
        </p:blipFill>
        <p:spPr>
          <a:xfrm>
            <a:off x="758825" y="2345055"/>
            <a:ext cx="7454900" cy="3658235"/>
          </a:xfrm>
          <a:prstGeom prst="rect">
            <a:avLst/>
          </a:prstGeom>
        </p:spPr>
      </p:pic>
      <p:pic>
        <p:nvPicPr>
          <p:cNvPr id="3" name="图片 2"/>
          <p:cNvPicPr>
            <a:picLocks noChangeAspect="1"/>
          </p:cNvPicPr>
          <p:nvPr/>
        </p:nvPicPr>
        <p:blipFill>
          <a:blip r:embed="rId3"/>
          <a:stretch>
            <a:fillRect/>
          </a:stretch>
        </p:blipFill>
        <p:spPr>
          <a:xfrm>
            <a:off x="3378835" y="4636135"/>
            <a:ext cx="323850" cy="2667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800,&quot;width&quot;:12180}"/>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32858ac9-adcb-46bd-93e9-f4257cc2bdb9}"/>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c58e096c-9b51-4930-986c-f05c8d91779b}"/>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22a88c6-b764-4d17-bbd8-ee508d65dbf2}"/>
  <p:tag name="TABLE_ENDDRAG_ORIGIN_RECT" val="597*53"/>
  <p:tag name="TABLE_ENDDRAG_RECT" val="52*164*597*5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4ef82ab-c684-4386-ba6a-e6d1e1fec25d}"/>
  <p:tag name="TABLE_ENDDRAG_ORIGIN_RECT" val="650*65"/>
  <p:tag name="TABLE_ENDDRAG_RECT" val="40*297*650*65"/>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9df0798f-a629-4df8-828d-fe9bebd1a49b}"/>
  <p:tag name="TABLE_ENDDRAG_ORIGIN_RECT" val="704*76"/>
  <p:tag name="TABLE_ENDDRAG_RECT" val="0*422*704*76"/>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9caff4c5-e030-4535-8b3e-7ca5eb0bc58d}"/>
  <p:tag name="TABLE_ENDDRAG_ORIGIN_RECT" val="635*72"/>
  <p:tag name="TABLE_ENDDRAG_RECT" val="69*181*635*72"/>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9c59a671-7113-498b-bd62-c45748ccecae}"/>
  <p:tag name="TABLE_ENDDRAG_ORIGIN_RECT" val="208*91"/>
  <p:tag name="TABLE_ENDDRAG_RECT" val="256*182*208*9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704cb1dc-c66d-41d4-ba12-a38512ccb1a4}"/>
  <p:tag name="TABLE_ENDDRAG_ORIGIN_RECT" val="563*31"/>
  <p:tag name="TABLE_ENDDRAG_RECT" val="115*349*563*3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1f0f5a19-4f41-4a5d-813b-d3691b8c5b41}"/>
  <p:tag name="TABLE_ENDDRAG_ORIGIN_RECT" val="161*81"/>
  <p:tag name="TABLE_ENDDRAG_RECT" val="40*364*161*8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56c21ec3-938b-48dd-9f69-874d6dcf0ae9}"/>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3712</Words>
  <Application>Microsoft Office PowerPoint</Application>
  <PresentationFormat>全屏显示(4:3)</PresentationFormat>
  <Paragraphs>613</Paragraphs>
  <Slides>64</Slides>
  <Notes>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77" baseType="lpstr">
      <vt:lpstr>等线</vt:lpstr>
      <vt:lpstr>等线 Light</vt:lpstr>
      <vt:lpstr>宋体</vt:lpstr>
      <vt:lpstr>微软雅黑</vt:lpstr>
      <vt:lpstr>微软雅黑 Light</vt:lpstr>
      <vt:lpstr>Arial</vt:lpstr>
      <vt:lpstr>Calibri</vt:lpstr>
      <vt:lpstr>Calibri Light</vt:lpstr>
      <vt:lpstr>Cambria Math</vt:lpstr>
      <vt:lpstr>Times New Roman</vt:lpstr>
      <vt:lpstr>Wingdings</vt:lpstr>
      <vt:lpstr>Office 主题</vt:lpstr>
      <vt:lpstr>Equation.DSMT4</vt:lpstr>
      <vt:lpstr>2022计算机数字图像处理习题</vt:lpstr>
      <vt:lpstr>作业一 </vt:lpstr>
      <vt:lpstr>作业一</vt:lpstr>
      <vt:lpstr>作业一</vt:lpstr>
      <vt:lpstr>作业一</vt:lpstr>
      <vt:lpstr>作业一</vt:lpstr>
      <vt:lpstr>作业一</vt:lpstr>
      <vt:lpstr>作业一</vt:lpstr>
      <vt:lpstr>作业一</vt:lpstr>
      <vt:lpstr>作业一</vt:lpstr>
      <vt:lpstr>作业二</vt:lpstr>
      <vt:lpstr>作业二</vt:lpstr>
      <vt:lpstr>作业二</vt:lpstr>
      <vt:lpstr>作业二</vt:lpstr>
      <vt:lpstr>作业二</vt:lpstr>
      <vt:lpstr>作业二</vt:lpstr>
      <vt:lpstr>作业二</vt:lpstr>
      <vt:lpstr>作业二</vt:lpstr>
      <vt:lpstr>作业三</vt:lpstr>
      <vt:lpstr>作业三</vt:lpstr>
      <vt:lpstr>作业三</vt:lpstr>
      <vt:lpstr>作业三</vt:lpstr>
      <vt:lpstr>作业三</vt:lpstr>
      <vt:lpstr>作业三</vt:lpstr>
      <vt:lpstr>作业三</vt:lpstr>
      <vt:lpstr>作业四</vt:lpstr>
      <vt:lpstr>作业四</vt:lpstr>
      <vt:lpstr>作业四</vt:lpstr>
      <vt:lpstr>作业四</vt:lpstr>
      <vt:lpstr>作业四</vt:lpstr>
      <vt:lpstr>作业五</vt:lpstr>
      <vt:lpstr>作业五</vt:lpstr>
      <vt:lpstr>作业五</vt:lpstr>
      <vt:lpstr>作业六</vt:lpstr>
      <vt:lpstr>作业六</vt:lpstr>
      <vt:lpstr>作业六</vt:lpstr>
      <vt:lpstr>作业六</vt:lpstr>
      <vt:lpstr>作业六</vt:lpstr>
      <vt:lpstr>作业六</vt:lpstr>
      <vt:lpstr>作业六</vt:lpstr>
      <vt:lpstr>作业六</vt:lpstr>
      <vt:lpstr>作业六</vt:lpstr>
      <vt:lpstr>作业六</vt:lpstr>
      <vt:lpstr>作业六</vt:lpstr>
      <vt:lpstr>作业六</vt:lpstr>
      <vt:lpstr>作业六</vt:lpstr>
      <vt:lpstr>作业六</vt:lpstr>
      <vt:lpstr>作业六</vt:lpstr>
      <vt:lpstr>作业七</vt:lpstr>
      <vt:lpstr>作业七</vt:lpstr>
      <vt:lpstr>作业七</vt:lpstr>
      <vt:lpstr>作业七</vt:lpstr>
      <vt:lpstr>作业七</vt:lpstr>
      <vt:lpstr>作业七</vt:lpstr>
      <vt:lpstr>作业七</vt:lpstr>
      <vt:lpstr>作业八</vt:lpstr>
      <vt:lpstr>作业八</vt:lpstr>
      <vt:lpstr>作业八</vt:lpstr>
      <vt:lpstr>作业八</vt:lpstr>
      <vt:lpstr>作业八</vt:lpstr>
      <vt:lpstr>作业八</vt:lpstr>
      <vt:lpstr>作业八</vt:lpstr>
      <vt:lpstr>作业八</vt:lpstr>
      <vt:lpstr>作业八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Write Read</cp:lastModifiedBy>
  <cp:revision>182</cp:revision>
  <dcterms:created xsi:type="dcterms:W3CDTF">2019-02-14T07:17:00Z</dcterms:created>
  <dcterms:modified xsi:type="dcterms:W3CDTF">2022-05-26T12:05:44Z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6C7A0135DF6F4B26B4231EC2E4464D17</vt:lpwstr>
  </property>
  <property fmtid="{D5CDD505-2E9C-101B-9397-08002B2CF9AE}" pid="3" name="KSOProductBuildVer">
    <vt:lpwstr>2052-11.1.0.11365</vt:lpwstr>
  </property>
</Properties>
</file>